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1"/>
  </p:notesMasterIdLst>
  <p:handoutMasterIdLst>
    <p:handoutMasterId r:id="rId12"/>
  </p:handoutMasterIdLst>
  <p:sldIdLst>
    <p:sldId id="860" r:id="rId2"/>
    <p:sldId id="868" r:id="rId3"/>
    <p:sldId id="861" r:id="rId4"/>
    <p:sldId id="865" r:id="rId5"/>
    <p:sldId id="880" r:id="rId6"/>
    <p:sldId id="876" r:id="rId7"/>
    <p:sldId id="872" r:id="rId8"/>
    <p:sldId id="879" r:id="rId9"/>
    <p:sldId id="871" r:id="rId10"/>
  </p:sldIdLst>
  <p:sldSz cx="9144000" cy="6858000" type="screen4x3"/>
  <p:notesSz cx="6797675" cy="9926638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sson Johanna" initials="PJ" lastIdx="0" clrIdx="0">
    <p:extLst>
      <p:ext uri="{19B8F6BF-5375-455C-9EA6-DF929625EA0E}">
        <p15:presenceInfo xmlns:p15="http://schemas.microsoft.com/office/powerpoint/2012/main" userId="S-1-5-21-2979246621-1925778976-876374310-20422" providerId="AD"/>
      </p:ext>
    </p:extLst>
  </p:cmAuthor>
  <p:cmAuthor id="2" name="Petersson Johanna" initials="PJ [2]" lastIdx="1" clrIdx="1">
    <p:extLst>
      <p:ext uri="{19B8F6BF-5375-455C-9EA6-DF929625EA0E}">
        <p15:presenceInfo xmlns:p15="http://schemas.microsoft.com/office/powerpoint/2012/main" userId="S::johanna.petersson@lansstyrelsen.se::fa5edb6e-aecd-4bcc-a41e-9eb0a59be7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1" autoAdjust="0"/>
    <p:restoredTop sz="93792" autoAdjust="0"/>
  </p:normalViewPr>
  <p:slideViewPr>
    <p:cSldViewPr>
      <p:cViewPr>
        <p:scale>
          <a:sx n="70" d="100"/>
          <a:sy n="70" d="100"/>
        </p:scale>
        <p:origin x="1048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4CF6181-B178-4B73-8299-AA456BB77FA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980" cy="49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914053">
              <a:defRPr kumimoji="1"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E13F505-C584-44EC-A21D-68C11DC9421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697" y="0"/>
            <a:ext cx="2945979" cy="49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914053">
              <a:defRPr kumimoji="1"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E422B3BB-C112-4E52-BAE5-541DA73938A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014"/>
            <a:ext cx="2945980" cy="49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914053">
              <a:defRPr kumimoji="1"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106EB731-D5E2-46A1-94C1-2EE81A57D5C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697" y="9429014"/>
            <a:ext cx="2945979" cy="49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914053">
              <a:defRPr kumimoji="1" sz="1200">
                <a:latin typeface="Times New Roman" panose="02020603050405020304" pitchFamily="18" charset="0"/>
              </a:defRPr>
            </a:lvl1pPr>
          </a:lstStyle>
          <a:p>
            <a:fld id="{8B7C3EBE-7A90-407B-B108-ED7637C060F1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F9D6D8D-AFEE-4E0D-8FC3-FF6184982FC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980" cy="49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914053">
              <a:defRPr kumimoji="1"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3F87D09-FD30-408F-8ABE-74A0396C0B5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697" y="0"/>
            <a:ext cx="2945979" cy="49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914053">
              <a:defRPr kumimoji="1"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56A7E059-D9B5-40EC-934D-75D78442443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D76FB9E0-B14A-47B3-A612-DF5643A71D9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717" y="4714507"/>
            <a:ext cx="4986242" cy="446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noProof="0"/>
              <a:t>Klicka här för att ändra format på bakgrundstexten</a:t>
            </a:r>
          </a:p>
          <a:p>
            <a:pPr lvl="1"/>
            <a:r>
              <a:rPr lang="sv-SE" altLang="sv-SE" noProof="0"/>
              <a:t>Nivå två</a:t>
            </a:r>
          </a:p>
          <a:p>
            <a:pPr lvl="2"/>
            <a:r>
              <a:rPr lang="sv-SE" altLang="sv-SE" noProof="0"/>
              <a:t>Nivå tre</a:t>
            </a:r>
          </a:p>
          <a:p>
            <a:pPr lvl="3"/>
            <a:r>
              <a:rPr lang="sv-SE" altLang="sv-SE" noProof="0"/>
              <a:t>Nivå fyra</a:t>
            </a:r>
          </a:p>
          <a:p>
            <a:pPr lvl="4"/>
            <a:r>
              <a:rPr lang="sv-SE" altLang="sv-SE" noProof="0"/>
              <a:t>Nivå fem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815163E7-E7D9-4437-8D3C-8473401E472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014"/>
            <a:ext cx="2945980" cy="49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914053">
              <a:defRPr kumimoji="1"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C1E8F67C-5CF6-4C55-98C2-9630FA9B0D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697" y="9429014"/>
            <a:ext cx="2945979" cy="49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914053">
              <a:defRPr kumimoji="1" sz="1200">
                <a:latin typeface="Times New Roman" panose="02020603050405020304" pitchFamily="18" charset="0"/>
              </a:defRPr>
            </a:lvl1pPr>
          </a:lstStyle>
          <a:p>
            <a:fld id="{A5B139DC-E37B-4D4E-9ACE-68D1246B57F8}" type="slidenum">
              <a:rPr lang="sv-SE" altLang="sv-SE"/>
              <a:pPr/>
              <a:t>‹#›</a:t>
            </a:fld>
            <a:endParaRPr lang="sv-SE" alt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139DC-E37B-4D4E-9ACE-68D1246B57F8}" type="slidenum">
              <a:rPr lang="sv-SE" altLang="sv-SE" smtClean="0"/>
              <a:pPr/>
              <a:t>1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70321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139DC-E37B-4D4E-9ACE-68D1246B57F8}" type="slidenum">
              <a:rPr lang="sv-SE" altLang="sv-SE" smtClean="0"/>
              <a:pPr/>
              <a:t>2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963453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139DC-E37B-4D4E-9ACE-68D1246B57F8}" type="slidenum">
              <a:rPr lang="sv-SE" altLang="sv-SE" smtClean="0"/>
              <a:pPr/>
              <a:t>3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960376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139DC-E37B-4D4E-9ACE-68D1246B57F8}" type="slidenum">
              <a:rPr lang="sv-SE" altLang="sv-SE" smtClean="0"/>
              <a:pPr/>
              <a:t>4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40687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139DC-E37B-4D4E-9ACE-68D1246B57F8}" type="slidenum">
              <a:rPr lang="sv-SE" altLang="sv-SE" smtClean="0"/>
              <a:pPr/>
              <a:t>5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861382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30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139DC-E37B-4D4E-9ACE-68D1246B57F8}" type="slidenum">
              <a:rPr lang="sv-SE" altLang="sv-SE" smtClean="0"/>
              <a:pPr/>
              <a:t>6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942645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139DC-E37B-4D4E-9ACE-68D1246B57F8}" type="slidenum">
              <a:rPr lang="sv-SE" altLang="sv-SE" smtClean="0"/>
              <a:pPr/>
              <a:t>7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677225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139DC-E37B-4D4E-9ACE-68D1246B57F8}" type="slidenum">
              <a:rPr lang="sv-SE" altLang="sv-SE" smtClean="0"/>
              <a:pPr/>
              <a:t>8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127403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139DC-E37B-4D4E-9ACE-68D1246B57F8}" type="slidenum">
              <a:rPr lang="sv-SE" altLang="sv-SE" smtClean="0"/>
              <a:pPr/>
              <a:t>9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330979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6192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26458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39750" y="1628775"/>
            <a:ext cx="3416300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108450" y="1628775"/>
            <a:ext cx="3416300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7982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169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ramtidens landsby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>
            <a:extLst>
              <a:ext uri="{FF2B5EF4-FFF2-40B4-BE49-F238E27FC236}">
                <a16:creationId xmlns:a16="http://schemas.microsoft.com/office/drawing/2014/main" id="{3FC54AC8-09CD-4CB0-9043-B5D8FA5EC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152400"/>
            <a:ext cx="6384925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71600" y="5085184"/>
            <a:ext cx="6624736" cy="647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841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tiva bö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>
            <a:extLst>
              <a:ext uri="{FF2B5EF4-FFF2-40B4-BE49-F238E27FC236}">
                <a16:creationId xmlns:a16="http://schemas.microsoft.com/office/drawing/2014/main" id="{6425EBB8-D0F1-42A9-B86E-886A2DB03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06375"/>
            <a:ext cx="32273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750" y="765174"/>
            <a:ext cx="4824338" cy="1583705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39750" y="2636913"/>
            <a:ext cx="8064698" cy="31683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18099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önsamma livskraftiga före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>
            <a:extLst>
              <a:ext uri="{FF2B5EF4-FFF2-40B4-BE49-F238E27FC236}">
                <a16:creationId xmlns:a16="http://schemas.microsoft.com/office/drawing/2014/main" id="{ED4DAD72-459B-49F6-B5E4-B12FBE1C5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6200"/>
            <a:ext cx="316865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750" y="765174"/>
            <a:ext cx="4824338" cy="1583705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39750" y="2636913"/>
            <a:ext cx="8064698" cy="31683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652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rn landsby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>
            <a:extLst>
              <a:ext uri="{FF2B5EF4-FFF2-40B4-BE49-F238E27FC236}">
                <a16:creationId xmlns:a16="http://schemas.microsoft.com/office/drawing/2014/main" id="{7D9B4659-A99C-4BFF-A96F-616BAEF1F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700088"/>
            <a:ext cx="33131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750" y="765174"/>
            <a:ext cx="4824338" cy="1583705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39750" y="2636913"/>
            <a:ext cx="8064698" cy="31683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86279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s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>
            <a:extLst>
              <a:ext uri="{FF2B5EF4-FFF2-40B4-BE49-F238E27FC236}">
                <a16:creationId xmlns:a16="http://schemas.microsoft.com/office/drawing/2014/main" id="{89709703-756E-4C9E-9224-891FE2565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138113"/>
            <a:ext cx="300355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750" y="765174"/>
            <a:ext cx="4824338" cy="1583705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39750" y="2636913"/>
            <a:ext cx="8064698" cy="31683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7507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9">
            <a:extLst>
              <a:ext uri="{FF2B5EF4-FFF2-40B4-BE49-F238E27FC236}">
                <a16:creationId xmlns:a16="http://schemas.microsoft.com/office/drawing/2014/main" id="{91406F48-EA7A-4EF3-9417-518832AD0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765175"/>
            <a:ext cx="6985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Rubrik</a:t>
            </a:r>
          </a:p>
        </p:txBody>
      </p:sp>
      <p:sp>
        <p:nvSpPr>
          <p:cNvPr id="1027" name="Rectangle 30">
            <a:extLst>
              <a:ext uri="{FF2B5EF4-FFF2-40B4-BE49-F238E27FC236}">
                <a16:creationId xmlns:a16="http://schemas.microsoft.com/office/drawing/2014/main" id="{A7A55E54-537E-4B1C-86DF-C79EFD43CE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628775"/>
            <a:ext cx="69850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Punktlista</a:t>
            </a:r>
          </a:p>
          <a:p>
            <a:pPr lvl="0"/>
            <a:endParaRPr lang="sv-SE" altLang="sv-SE"/>
          </a:p>
          <a:p>
            <a:pPr lvl="0"/>
            <a:endParaRPr lang="sv-SE" altLang="sv-SE"/>
          </a:p>
          <a:p>
            <a:pPr lvl="0"/>
            <a:endParaRPr lang="sv-SE" altLang="sv-SE"/>
          </a:p>
        </p:txBody>
      </p:sp>
      <p:sp>
        <p:nvSpPr>
          <p:cNvPr id="1028" name="Line 46">
            <a:extLst>
              <a:ext uri="{FF2B5EF4-FFF2-40B4-BE49-F238E27FC236}">
                <a16:creationId xmlns:a16="http://schemas.microsoft.com/office/drawing/2014/main" id="{543EAB3F-B931-41E0-A55E-43CBFA25B6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288" y="6291263"/>
            <a:ext cx="5976937" cy="17462"/>
          </a:xfrm>
          <a:prstGeom prst="line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sv-SE"/>
          </a:p>
        </p:txBody>
      </p:sp>
      <p:pic>
        <p:nvPicPr>
          <p:cNvPr id="1029" name="Picture 47" descr="Investerar_f">
            <a:extLst>
              <a:ext uri="{FF2B5EF4-FFF2-40B4-BE49-F238E27FC236}">
                <a16:creationId xmlns:a16="http://schemas.microsoft.com/office/drawing/2014/main" id="{1A8D4533-1098-409B-997E-7BA55B833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6021388"/>
            <a:ext cx="5556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48" descr="farg_liggande">
            <a:extLst>
              <a:ext uri="{FF2B5EF4-FFF2-40B4-BE49-F238E27FC236}">
                <a16:creationId xmlns:a16="http://schemas.microsoft.com/office/drawing/2014/main" id="{2042FC34-D6FF-4738-A298-43057617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5973763"/>
            <a:ext cx="130968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pitchFamily="34" charset="0"/>
        </a:defRPr>
      </a:lvl9pPr>
    </p:titleStyle>
    <p:bodyStyle>
      <a:lvl1pPr marL="176213" indent="-17621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730250" indent="-285750" algn="l" rtl="0" eaLnBrk="1" fontAlgn="base" hangingPunct="1">
        <a:spcBef>
          <a:spcPct val="20000"/>
        </a:spcBef>
        <a:spcAft>
          <a:spcPct val="0"/>
        </a:spcAft>
        <a:buSzPct val="80000"/>
        <a:defRPr sz="1600">
          <a:solidFill>
            <a:schemeClr val="tx1"/>
          </a:solidFill>
          <a:latin typeface="Tahoma" charset="0"/>
        </a:defRPr>
      </a:lvl2pPr>
      <a:lvl3pPr marL="1231900" indent="-228600" algn="l" rtl="0" eaLnBrk="1" fontAlgn="base" hangingPunct="1">
        <a:spcBef>
          <a:spcPct val="20000"/>
        </a:spcBef>
        <a:spcAft>
          <a:spcPct val="0"/>
        </a:spcAft>
        <a:buSzPct val="70000"/>
        <a:defRPr sz="1600">
          <a:solidFill>
            <a:schemeClr val="tx1"/>
          </a:solidFill>
          <a:latin typeface="Tahoma" charset="0"/>
        </a:defRPr>
      </a:lvl3pPr>
      <a:lvl4pPr marL="1639888" indent="-228600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3"/>
        </a:buBlip>
        <a:defRPr sz="1600">
          <a:solidFill>
            <a:schemeClr val="tx1"/>
          </a:solidFill>
          <a:latin typeface="Tahom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4"/>
        </a:buBlip>
        <a:defRPr sz="1600">
          <a:solidFill>
            <a:schemeClr val="tx1"/>
          </a:solidFill>
          <a:latin typeface="Tahom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4"/>
        </a:buBlip>
        <a:defRPr sz="1600">
          <a:solidFill>
            <a:schemeClr val="tx1"/>
          </a:solidFill>
          <a:latin typeface="Tahoma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4"/>
        </a:buBlip>
        <a:defRPr sz="1600">
          <a:solidFill>
            <a:schemeClr val="tx1"/>
          </a:solidFill>
          <a:latin typeface="Tahoma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4"/>
        </a:buBlip>
        <a:defRPr sz="1600">
          <a:solidFill>
            <a:schemeClr val="tx1"/>
          </a:solidFill>
          <a:latin typeface="Tahoma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4"/>
        </a:buBlip>
        <a:defRPr sz="1600">
          <a:solidFill>
            <a:schemeClr val="tx1"/>
          </a:solidFill>
          <a:latin typeface="Tahoma" charset="0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mailto:johanna.petersson@lansstyrelsen.s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marielle.gustafsson@lansstyrelsen.se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F8FA8660-79B1-47E3-B382-3E4FF4F4E296}"/>
              </a:ext>
            </a:extLst>
          </p:cNvPr>
          <p:cNvSpPr txBox="1"/>
          <p:nvPr/>
        </p:nvSpPr>
        <p:spPr>
          <a:xfrm>
            <a:off x="772708" y="9034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Samverkan i arbetet med ÅGP </a:t>
            </a:r>
            <a:r>
              <a:rPr lang="sv-SE" dirty="0" err="1"/>
              <a:t>barbastell</a:t>
            </a: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E9B56B-7623-4706-9FAA-40172A6A1241}"/>
              </a:ext>
            </a:extLst>
          </p:cNvPr>
          <p:cNvSpPr txBox="1"/>
          <p:nvPr/>
        </p:nvSpPr>
        <p:spPr>
          <a:xfrm>
            <a:off x="716139" y="5985197"/>
            <a:ext cx="5348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dirty="0" err="1"/>
              <a:t>Barbasteller</a:t>
            </a:r>
            <a:r>
              <a:rPr lang="sv-SE" sz="1200" i="1" dirty="0"/>
              <a:t> i </a:t>
            </a:r>
            <a:r>
              <a:rPr lang="sv-SE" sz="1200" i="1" dirty="0" err="1"/>
              <a:t>Gallnås</a:t>
            </a:r>
            <a:r>
              <a:rPr lang="sv-SE" sz="1200" i="1" dirty="0"/>
              <a:t>. Foto: Länsstyrelsen i Jönköping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2F98A73-90D4-4930-B2BF-A028E5DC8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25" y="818222"/>
            <a:ext cx="7640950" cy="513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09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305FFA-C4F0-45C2-A4E8-CE17C7ED1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24" y="323125"/>
            <a:ext cx="6985000" cy="647700"/>
          </a:xfrm>
        </p:spPr>
        <p:txBody>
          <a:bodyPr/>
          <a:lstStyle/>
          <a:p>
            <a:r>
              <a:rPr lang="sv-SE" dirty="0"/>
              <a:t>Åtgärdsprogram för </a:t>
            </a:r>
            <a:r>
              <a:rPr lang="sv-SE" dirty="0" err="1"/>
              <a:t>barbastell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50C0B78-FAA3-4B09-A8F3-4712C37C5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24744"/>
            <a:ext cx="3456384" cy="4895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03A11722-8C9B-42D2-8128-66F803748630}"/>
              </a:ext>
            </a:extLst>
          </p:cNvPr>
          <p:cNvSpPr txBox="1">
            <a:spLocks/>
          </p:cNvSpPr>
          <p:nvPr/>
        </p:nvSpPr>
        <p:spPr>
          <a:xfrm>
            <a:off x="4589150" y="1099622"/>
            <a:ext cx="4392488" cy="4176464"/>
          </a:xfrm>
          <a:prstGeom prst="rect">
            <a:avLst/>
          </a:prstGeom>
        </p:spPr>
        <p:txBody>
          <a:bodyPr/>
          <a:lstStyle>
            <a:lvl1pPr marL="176213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defRPr sz="1600">
                <a:solidFill>
                  <a:schemeClr val="tx1"/>
                </a:solidFill>
                <a:latin typeface="Tahoma" charset="0"/>
              </a:defRPr>
            </a:lvl2pPr>
            <a:lvl3pPr marL="1231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defRPr sz="1600">
                <a:solidFill>
                  <a:schemeClr val="tx1"/>
                </a:solidFill>
                <a:latin typeface="Tahoma" charset="0"/>
              </a:defRPr>
            </a:lvl3pPr>
            <a:lvl4pPr marL="16398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Tahoma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kern="0" dirty="0"/>
              <a:t>Åtgärder som ska bidra till en bättre livsmiljö och gynnsam bevarandestatus, </a:t>
            </a:r>
            <a:r>
              <a:rPr lang="sv-SE" sz="1800" kern="0" dirty="0" err="1"/>
              <a:t>t.ex</a:t>
            </a:r>
            <a:r>
              <a:rPr lang="sv-SE" sz="1800" kern="0" dirty="0"/>
              <a:t>:</a:t>
            </a:r>
          </a:p>
          <a:p>
            <a:pPr marL="839787" lvl="1">
              <a:buFont typeface="Arial" panose="020B0604020202020204" pitchFamily="34" charset="0"/>
              <a:buChar char="•"/>
            </a:pPr>
            <a:r>
              <a:rPr lang="sv-SE" sz="1800" kern="0" dirty="0"/>
              <a:t>Information - Folder</a:t>
            </a:r>
          </a:p>
          <a:p>
            <a:pPr marL="839787" lvl="1">
              <a:buFont typeface="Arial" panose="020B0604020202020204" pitchFamily="34" charset="0"/>
              <a:buChar char="•"/>
            </a:pPr>
            <a:r>
              <a:rPr lang="sv-SE" sz="1800" kern="0" dirty="0"/>
              <a:t>Rådgivning</a:t>
            </a:r>
          </a:p>
          <a:p>
            <a:pPr marL="839787" lvl="1">
              <a:buFont typeface="Arial" panose="020B0604020202020204" pitchFamily="34" charset="0"/>
              <a:buChar char="•"/>
            </a:pPr>
            <a:r>
              <a:rPr lang="sv-SE" sz="1800" kern="0" dirty="0"/>
              <a:t>Skötsel och restaurering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kern="0" dirty="0"/>
              <a:t>Beslut om förlängning 2023 - 2027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kern="0" dirty="0"/>
          </a:p>
          <a:p>
            <a:pPr marL="0" indent="0"/>
            <a:endParaRPr lang="sv-SE" kern="0" dirty="0"/>
          </a:p>
        </p:txBody>
      </p:sp>
    </p:spTree>
    <p:extLst>
      <p:ext uri="{BB962C8B-B14F-4D97-AF65-F5344CB8AC3E}">
        <p14:creationId xmlns:p14="http://schemas.microsoft.com/office/powerpoint/2010/main" val="1615954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B9DD2E8-0B70-48A0-AF00-D2D3CD928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986" y="1340767"/>
            <a:ext cx="3171532" cy="4550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ubrik 6">
            <a:extLst>
              <a:ext uri="{FF2B5EF4-FFF2-40B4-BE49-F238E27FC236}">
                <a16:creationId xmlns:a16="http://schemas.microsoft.com/office/drawing/2014/main" id="{66FB2B04-3C14-4AB4-8CF6-1F4F3149D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72" y="404664"/>
            <a:ext cx="6985000" cy="647700"/>
          </a:xfrm>
        </p:spPr>
        <p:txBody>
          <a:bodyPr/>
          <a:lstStyle/>
          <a:p>
            <a:r>
              <a:rPr lang="sv-SE" dirty="0"/>
              <a:t>Grön handlingsplan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76630B4-CE47-4582-9692-B9E98139FE64}"/>
              </a:ext>
            </a:extLst>
          </p:cNvPr>
          <p:cNvSpPr txBox="1">
            <a:spLocks/>
          </p:cNvSpPr>
          <p:nvPr/>
        </p:nvSpPr>
        <p:spPr>
          <a:xfrm>
            <a:off x="519272" y="1340767"/>
            <a:ext cx="5060840" cy="4896545"/>
          </a:xfrm>
          <a:prstGeom prst="rect">
            <a:avLst/>
          </a:prstGeom>
        </p:spPr>
        <p:txBody>
          <a:bodyPr/>
          <a:lstStyle>
            <a:lvl1pPr marL="176213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defRPr sz="1600">
                <a:solidFill>
                  <a:schemeClr val="tx1"/>
                </a:solidFill>
                <a:latin typeface="Tahoma" charset="0"/>
              </a:defRPr>
            </a:lvl2pPr>
            <a:lvl3pPr marL="1231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defRPr sz="1600">
                <a:solidFill>
                  <a:schemeClr val="tx1"/>
                </a:solidFill>
                <a:latin typeface="Tahoma" charset="0"/>
              </a:defRPr>
            </a:lvl3pPr>
            <a:lvl4pPr marL="16398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Tahoma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kern="0" dirty="0">
                <a:solidFill>
                  <a:schemeClr val="tx1"/>
                </a:solidFill>
              </a:rPr>
              <a:t>Grön infrastruktur</a:t>
            </a:r>
            <a:r>
              <a:rPr lang="sv-SE" sz="1800" kern="0" dirty="0"/>
              <a:t>/Miljömål/Friluftsmål</a:t>
            </a:r>
          </a:p>
          <a:p>
            <a:pPr marL="839787" lvl="1">
              <a:buFont typeface="Arial" panose="020B0604020202020204" pitchFamily="34" charset="0"/>
              <a:buChar char="•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”Natur- och kulturvärden i landskapsperspektiv” </a:t>
            </a:r>
            <a:endParaRPr lang="sv-SE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kern="0" dirty="0"/>
              <a:t>GI + ÅGP </a:t>
            </a:r>
            <a:r>
              <a:rPr lang="sv-SE" kern="0" dirty="0" err="1"/>
              <a:t>barbastell</a:t>
            </a:r>
            <a:r>
              <a:rPr lang="sv-SE" kern="0" dirty="0"/>
              <a:t> = bred samverkan </a:t>
            </a:r>
          </a:p>
          <a:p>
            <a:pPr marL="839787" lvl="1">
              <a:buFont typeface="Arial" panose="020B0604020202020204" pitchFamily="34" charset="0"/>
              <a:buChar char="•"/>
            </a:pPr>
            <a:r>
              <a:rPr lang="sv-SE" kern="0" dirty="0">
                <a:latin typeface="Calibri" panose="020F0502020204030204" pitchFamily="34" charset="0"/>
                <a:cs typeface="Calibri" panose="020F0502020204030204" pitchFamily="34" charset="0"/>
              </a:rPr>
              <a:t>Internt (landsbygd, kultur, områdesskötsel, vatten, våtmark…)</a:t>
            </a:r>
          </a:p>
          <a:p>
            <a:pPr marL="839787" lvl="1">
              <a:buFont typeface="Arial" panose="020B0604020202020204" pitchFamily="34" charset="0"/>
              <a:buChar char="•"/>
            </a:pPr>
            <a:r>
              <a:rPr lang="sv-SE" kern="0" dirty="0">
                <a:latin typeface="Calibri" panose="020F0502020204030204" pitchFamily="34" charset="0"/>
                <a:cs typeface="Calibri" panose="020F0502020204030204" pitchFamily="34" charset="0"/>
              </a:rPr>
              <a:t>Externt (SKS, kommuner, LRF…)</a:t>
            </a:r>
          </a:p>
          <a:p>
            <a:pPr marL="0" indent="0"/>
            <a:endParaRPr lang="sv-SE" kern="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7969CF7-054C-4B56-A483-0C74031BA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3586971"/>
            <a:ext cx="307234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6B185B5-F5E8-4B30-BA6D-4E218CE9F081}"/>
              </a:ext>
            </a:extLst>
          </p:cNvPr>
          <p:cNvSpPr txBox="1"/>
          <p:nvPr/>
        </p:nvSpPr>
        <p:spPr>
          <a:xfrm>
            <a:off x="1127287" y="5891227"/>
            <a:ext cx="3132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dirty="0"/>
              <a:t>Foto: Länsstyrelsen i Jönköping</a:t>
            </a:r>
          </a:p>
        </p:txBody>
      </p:sp>
    </p:spTree>
    <p:extLst>
      <p:ext uri="{BB962C8B-B14F-4D97-AF65-F5344CB8AC3E}">
        <p14:creationId xmlns:p14="http://schemas.microsoft.com/office/powerpoint/2010/main" val="888610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67163E5D-DC29-4CEA-9E15-1E6739A17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871" y="1009336"/>
            <a:ext cx="6870257" cy="4839327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EEACE6F3-3618-48DE-AC50-256E188A8F5D}"/>
              </a:ext>
            </a:extLst>
          </p:cNvPr>
          <p:cNvSpPr txBox="1">
            <a:spLocks/>
          </p:cNvSpPr>
          <p:nvPr/>
        </p:nvSpPr>
        <p:spPr>
          <a:xfrm>
            <a:off x="1136871" y="188640"/>
            <a:ext cx="3219105" cy="6477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v-SE" kern="0" dirty="0"/>
              <a:t>Rådgivning</a:t>
            </a:r>
          </a:p>
        </p:txBody>
      </p:sp>
    </p:spTree>
    <p:extLst>
      <p:ext uri="{BB962C8B-B14F-4D97-AF65-F5344CB8AC3E}">
        <p14:creationId xmlns:p14="http://schemas.microsoft.com/office/powerpoint/2010/main" val="4042373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27F2F0D2-9EAE-406A-8A1E-788A1D78D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76" y="0"/>
            <a:ext cx="5156953" cy="687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87B4A67F-247A-4089-AFF0-D36DB32BC188}"/>
              </a:ext>
            </a:extLst>
          </p:cNvPr>
          <p:cNvSpPr txBox="1"/>
          <p:nvPr/>
        </p:nvSpPr>
        <p:spPr>
          <a:xfrm>
            <a:off x="377158" y="874584"/>
            <a:ext cx="3600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v-SE" sz="1800" kern="0" dirty="0"/>
              <a:t>Restaureringsstöd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v-SE" sz="1800" kern="0" dirty="0"/>
              <a:t>Skogens miljövärde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v-SE" sz="1800" kern="0" dirty="0"/>
              <a:t>Bidrag till stängsel (ÅGP)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v-SE" sz="1800" kern="0" dirty="0"/>
              <a:t>Miljöersättningar</a:t>
            </a:r>
          </a:p>
          <a:p>
            <a:pPr marL="1125537" lvl="1" indent="-285750"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sv-SE" sz="1600" kern="0" dirty="0"/>
              <a:t>Särskild skötsel</a:t>
            </a:r>
          </a:p>
          <a:p>
            <a:pPr marL="1125537" lvl="1" indent="-285750"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sv-SE" sz="1600" kern="0" dirty="0"/>
              <a:t>Gräsfattig mark</a:t>
            </a:r>
          </a:p>
          <a:p>
            <a:pPr marL="1125537" lvl="1" indent="-285750"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sv-SE" sz="1600" kern="0" dirty="0"/>
              <a:t>Skogsbete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v-SE" sz="1800" kern="0" dirty="0"/>
              <a:t>Natura 2000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sv-SE" sz="1800" kern="0" dirty="0" err="1"/>
              <a:t>Veteranisering</a:t>
            </a:r>
            <a:endParaRPr lang="sv-SE" sz="1800" kern="0" dirty="0"/>
          </a:p>
        </p:txBody>
      </p:sp>
      <p:pic>
        <p:nvPicPr>
          <p:cNvPr id="3" name="Bildobjekt 2" descr="En bild som visar gräs, utomhus, himmel, träd&#10;&#10;Automatiskt genererad beskrivning">
            <a:extLst>
              <a:ext uri="{FF2B5EF4-FFF2-40B4-BE49-F238E27FC236}">
                <a16:creationId xmlns:a16="http://schemas.microsoft.com/office/drawing/2014/main" id="{18CFDF9D-F1A6-4BEE-9B7B-A57B5CD024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/>
          <a:stretch/>
        </p:blipFill>
        <p:spPr>
          <a:xfrm>
            <a:off x="0" y="3717033"/>
            <a:ext cx="5396072" cy="3158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38AECB5-21BD-42CE-B21D-6669DE2BD183}"/>
              </a:ext>
            </a:extLst>
          </p:cNvPr>
          <p:cNvSpPr txBox="1"/>
          <p:nvPr/>
        </p:nvSpPr>
        <p:spPr>
          <a:xfrm>
            <a:off x="-5160" y="6622900"/>
            <a:ext cx="3132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dirty="0">
                <a:solidFill>
                  <a:schemeClr val="bg1"/>
                </a:solidFill>
              </a:rPr>
              <a:t>Foto: Länsstyrelsen i Jönköping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639362CC-8E79-4EA7-B3B1-AE02F3C69AA5}"/>
              </a:ext>
            </a:extLst>
          </p:cNvPr>
          <p:cNvSpPr txBox="1">
            <a:spLocks/>
          </p:cNvSpPr>
          <p:nvPr/>
        </p:nvSpPr>
        <p:spPr>
          <a:xfrm>
            <a:off x="507812" y="164148"/>
            <a:ext cx="3219105" cy="6477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v-SE" kern="0" dirty="0"/>
              <a:t>Rådgivning</a:t>
            </a:r>
          </a:p>
        </p:txBody>
      </p:sp>
    </p:spTree>
    <p:extLst>
      <p:ext uri="{BB962C8B-B14F-4D97-AF65-F5344CB8AC3E}">
        <p14:creationId xmlns:p14="http://schemas.microsoft.com/office/powerpoint/2010/main" val="3405536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6">
            <a:extLst>
              <a:ext uri="{FF2B5EF4-FFF2-40B4-BE49-F238E27FC236}">
                <a16:creationId xmlns:a16="http://schemas.microsoft.com/office/drawing/2014/main" id="{1504558F-6956-4750-89BD-034B0BF78336}"/>
              </a:ext>
            </a:extLst>
          </p:cNvPr>
          <p:cNvSpPr txBox="1">
            <a:spLocks/>
          </p:cNvSpPr>
          <p:nvPr/>
        </p:nvSpPr>
        <p:spPr>
          <a:xfrm>
            <a:off x="536372" y="404664"/>
            <a:ext cx="6985000" cy="6477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v-SE" kern="0" dirty="0"/>
              <a:t>Bygdeträffar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83FCE9A-24A1-4E80-900D-199DEEDA9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6" y="1700808"/>
            <a:ext cx="5457634" cy="3981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CDEBFFA5-40FF-413F-BC20-B612F3D41807}"/>
              </a:ext>
            </a:extLst>
          </p:cNvPr>
          <p:cNvSpPr txBox="1"/>
          <p:nvPr/>
        </p:nvSpPr>
        <p:spPr>
          <a:xfrm>
            <a:off x="57994" y="5682602"/>
            <a:ext cx="5348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dirty="0"/>
              <a:t>Foto: Länsstyrelsen i Jönköping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ECAE4D2-6412-40AA-BD55-EB6BBE9DF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629" y="572336"/>
            <a:ext cx="3598606" cy="51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87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6">
            <a:extLst>
              <a:ext uri="{FF2B5EF4-FFF2-40B4-BE49-F238E27FC236}">
                <a16:creationId xmlns:a16="http://schemas.microsoft.com/office/drawing/2014/main" id="{DCBE27C5-2ABD-495A-858D-18B2F2F9F84D}"/>
              </a:ext>
            </a:extLst>
          </p:cNvPr>
          <p:cNvSpPr txBox="1">
            <a:spLocks/>
          </p:cNvSpPr>
          <p:nvPr/>
        </p:nvSpPr>
        <p:spPr>
          <a:xfrm>
            <a:off x="755576" y="272717"/>
            <a:ext cx="7632848" cy="6477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v-SE" kern="0" dirty="0"/>
              <a:t>Uppföljning – rådgivning och bygdeträffar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DCEE942-DAE0-47EF-9708-DAB794B0F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27273"/>
            <a:ext cx="6876256" cy="484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28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716F0E9A-39E5-4645-8614-0081C175B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4" y="0"/>
            <a:ext cx="9135972" cy="6869256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987E554D-8AF9-4975-A1E3-06858717C6CC}"/>
              </a:ext>
            </a:extLst>
          </p:cNvPr>
          <p:cNvSpPr txBox="1"/>
          <p:nvPr/>
        </p:nvSpPr>
        <p:spPr>
          <a:xfrm>
            <a:off x="16234" y="6581001"/>
            <a:ext cx="3331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dirty="0"/>
              <a:t>Kolonimiljö. Foto: Länsstyrelsen i Jönköping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CE4B9A42-3FE4-4578-9891-7DB6414D4FA6}"/>
              </a:ext>
            </a:extLst>
          </p:cNvPr>
          <p:cNvSpPr txBox="1">
            <a:spLocks/>
          </p:cNvSpPr>
          <p:nvPr/>
        </p:nvSpPr>
        <p:spPr>
          <a:xfrm>
            <a:off x="1979712" y="3228048"/>
            <a:ext cx="5184576" cy="171312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176213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defRPr sz="1600">
                <a:solidFill>
                  <a:schemeClr val="tx1"/>
                </a:solidFill>
                <a:latin typeface="Tahoma" charset="0"/>
              </a:defRPr>
            </a:lvl2pPr>
            <a:lvl3pPr marL="1231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defRPr sz="1600">
                <a:solidFill>
                  <a:schemeClr val="tx1"/>
                </a:solidFill>
                <a:latin typeface="Tahoma" charset="0"/>
              </a:defRPr>
            </a:lvl3pPr>
            <a:lvl4pPr marL="16398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Tahoma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kern="0" dirty="0">
                <a:solidFill>
                  <a:schemeClr val="tx1"/>
                </a:solidFill>
              </a:rPr>
              <a:t>Utgå från en art i rådgivningen och GI-arbetet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kern="0" dirty="0" err="1">
                <a:solidFill>
                  <a:schemeClr val="tx1"/>
                </a:solidFill>
              </a:rPr>
              <a:t>Barbastell</a:t>
            </a:r>
            <a:r>
              <a:rPr lang="sv-SE" kern="0" dirty="0">
                <a:solidFill>
                  <a:schemeClr val="tx1"/>
                </a:solidFill>
              </a:rPr>
              <a:t> - en bra paraplyart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kern="0" dirty="0">
                <a:solidFill>
                  <a:schemeClr val="tx1"/>
                </a:solidFill>
              </a:rPr>
              <a:t>Gynnar alla!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kern="0" dirty="0">
                <a:solidFill>
                  <a:schemeClr val="tx1"/>
                </a:solidFill>
              </a:rPr>
              <a:t>Fortsättning följer</a:t>
            </a:r>
            <a:endParaRPr lang="sv-SE" kern="0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52EEB250-E88C-40E0-9D92-049C14F6DD3C}"/>
              </a:ext>
            </a:extLst>
          </p:cNvPr>
          <p:cNvSpPr txBox="1">
            <a:spLocks/>
          </p:cNvSpPr>
          <p:nvPr/>
        </p:nvSpPr>
        <p:spPr>
          <a:xfrm>
            <a:off x="1907704" y="476672"/>
            <a:ext cx="5616624" cy="55981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v-SE" kern="0" dirty="0"/>
              <a:t>Många vinster med samverkan</a:t>
            </a:r>
          </a:p>
        </p:txBody>
      </p:sp>
    </p:spTree>
    <p:extLst>
      <p:ext uri="{BB962C8B-B14F-4D97-AF65-F5344CB8AC3E}">
        <p14:creationId xmlns:p14="http://schemas.microsoft.com/office/powerpoint/2010/main" val="1412510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CCB2521F-DF31-4EE1-A6C4-630C24A02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23" y="-2913"/>
            <a:ext cx="9152723" cy="6860914"/>
          </a:xfrm>
          <a:prstGeom prst="rect">
            <a:avLst/>
          </a:prstGeom>
        </p:spPr>
      </p:pic>
      <p:sp>
        <p:nvSpPr>
          <p:cNvPr id="8" name="Platshållare för innehåll 5">
            <a:extLst>
              <a:ext uri="{FF2B5EF4-FFF2-40B4-BE49-F238E27FC236}">
                <a16:creationId xmlns:a16="http://schemas.microsoft.com/office/drawing/2014/main" id="{531C9DE9-EB45-4050-8398-9B564225E299}"/>
              </a:ext>
            </a:extLst>
          </p:cNvPr>
          <p:cNvSpPr txBox="1">
            <a:spLocks/>
          </p:cNvSpPr>
          <p:nvPr/>
        </p:nvSpPr>
        <p:spPr>
          <a:xfrm>
            <a:off x="2555776" y="2571598"/>
            <a:ext cx="4464496" cy="2661136"/>
          </a:xfrm>
          <a:prstGeom prst="rect">
            <a:avLst/>
          </a:prstGeom>
        </p:spPr>
        <p:txBody>
          <a:bodyPr/>
          <a:lstStyle>
            <a:lvl1pPr marL="176213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defRPr sz="1600">
                <a:solidFill>
                  <a:schemeClr val="tx1"/>
                </a:solidFill>
                <a:latin typeface="Tahoma" charset="0"/>
              </a:defRPr>
            </a:lvl2pPr>
            <a:lvl3pPr marL="1231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defRPr sz="1600">
                <a:solidFill>
                  <a:schemeClr val="tx1"/>
                </a:solidFill>
                <a:latin typeface="Tahoma" charset="0"/>
              </a:defRPr>
            </a:lvl3pPr>
            <a:lvl4pPr marL="16398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Tahoma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0" indent="0"/>
            <a:r>
              <a:rPr lang="sv-SE" sz="1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Marielle Gustafsson</a:t>
            </a:r>
          </a:p>
          <a:p>
            <a:pPr marL="0" indent="0"/>
            <a:r>
              <a:rPr lang="sv-SE" sz="1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010 – 22 36 372</a:t>
            </a:r>
          </a:p>
          <a:p>
            <a:pPr marL="0" indent="0"/>
            <a:r>
              <a:rPr lang="sv-SE" sz="1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marielle.gustafsson@lansstyrelsen.se</a:t>
            </a:r>
            <a:endParaRPr lang="sv-SE" sz="1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/>
            <a:endParaRPr lang="sv-SE" sz="1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/>
            <a:r>
              <a:rPr lang="sv-SE" sz="1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Johanna Petersson</a:t>
            </a:r>
          </a:p>
          <a:p>
            <a:pPr marL="0" indent="0"/>
            <a:r>
              <a:rPr lang="sv-SE" sz="1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010 – 22 36 235</a:t>
            </a:r>
          </a:p>
          <a:p>
            <a:pPr marL="0" indent="0"/>
            <a:r>
              <a:rPr lang="sv-SE" sz="1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johanna.petersson@lansstyrelsen.se</a:t>
            </a:r>
            <a:endParaRPr lang="sv-SE" sz="1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/>
            <a:endParaRPr lang="sv-SE" sz="1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ubrik 6">
            <a:extLst>
              <a:ext uri="{FF2B5EF4-FFF2-40B4-BE49-F238E27FC236}">
                <a16:creationId xmlns:a16="http://schemas.microsoft.com/office/drawing/2014/main" id="{F4F2855C-5B95-4423-8B62-1F34EEEEE1AF}"/>
              </a:ext>
            </a:extLst>
          </p:cNvPr>
          <p:cNvSpPr txBox="1">
            <a:spLocks/>
          </p:cNvSpPr>
          <p:nvPr/>
        </p:nvSpPr>
        <p:spPr>
          <a:xfrm>
            <a:off x="2555776" y="312793"/>
            <a:ext cx="5242822" cy="6477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v-SE" kern="0" dirty="0">
                <a:solidFill>
                  <a:schemeClr val="bg1"/>
                </a:solidFill>
              </a:rPr>
              <a:t>Kontaktuppgifter</a:t>
            </a:r>
          </a:p>
        </p:txBody>
      </p:sp>
    </p:spTree>
    <p:extLst>
      <p:ext uri="{BB962C8B-B14F-4D97-AF65-F5344CB8AC3E}">
        <p14:creationId xmlns:p14="http://schemas.microsoft.com/office/powerpoint/2010/main" val="317000976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">
  <a:themeElements>
    <a:clrScheme name="">
      <a:dk1>
        <a:srgbClr val="000000"/>
      </a:dk1>
      <a:lt1>
        <a:srgbClr val="FFFFFF"/>
      </a:lt1>
      <a:dk2>
        <a:srgbClr val="18007C"/>
      </a:dk2>
      <a:lt2>
        <a:srgbClr val="EDE9FF"/>
      </a:lt2>
      <a:accent1>
        <a:srgbClr val="FFB515"/>
      </a:accent1>
      <a:accent2>
        <a:srgbClr val="B7D30B"/>
      </a:accent2>
      <a:accent3>
        <a:srgbClr val="FFFFFF"/>
      </a:accent3>
      <a:accent4>
        <a:srgbClr val="000000"/>
      </a:accent4>
      <a:accent5>
        <a:srgbClr val="FFD7AA"/>
      </a:accent5>
      <a:accent6>
        <a:srgbClr val="A6BF09"/>
      </a:accent6>
      <a:hlink>
        <a:srgbClr val="FF1300"/>
      </a:hlink>
      <a:folHlink>
        <a:srgbClr val="5C91A4"/>
      </a:folHlink>
    </a:clrScheme>
    <a:fontScheme name="OH liggand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altLang="sv-SE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altLang="sv-SE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OH liggande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liggande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liggand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liggande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liggande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liggande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liggande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Framtidens-landsbygd</Template>
  <TotalTime>10746</TotalTime>
  <Words>197</Words>
  <Application>Microsoft Office PowerPoint</Application>
  <PresentationFormat>Bildspel på skärmen (4:3)</PresentationFormat>
  <Paragraphs>55</Paragraphs>
  <Slides>9</Slides>
  <Notes>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6" baseType="lpstr">
      <vt:lpstr>Arial</vt:lpstr>
      <vt:lpstr>Calibri</vt:lpstr>
      <vt:lpstr>Century Gothic</vt:lpstr>
      <vt:lpstr>Courier New</vt:lpstr>
      <vt:lpstr>Tahoma</vt:lpstr>
      <vt:lpstr>Times New Roman</vt:lpstr>
      <vt:lpstr>powerpoint</vt:lpstr>
      <vt:lpstr>PowerPoint-presentation</vt:lpstr>
      <vt:lpstr>Åtgärdsprogram för barbastell</vt:lpstr>
      <vt:lpstr>Grön handlingsplan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LST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Krause Malin</dc:creator>
  <cp:lastModifiedBy>Gustafsson Marielle</cp:lastModifiedBy>
  <cp:revision>345</cp:revision>
  <cp:lastPrinted>2019-11-07T09:52:43Z</cp:lastPrinted>
  <dcterms:created xsi:type="dcterms:W3CDTF">2019-01-16T11:46:32Z</dcterms:created>
  <dcterms:modified xsi:type="dcterms:W3CDTF">2022-11-10T18:55:52Z</dcterms:modified>
</cp:coreProperties>
</file>