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5" r:id="rId3"/>
    <p:sldId id="338" r:id="rId4"/>
    <p:sldId id="339" r:id="rId5"/>
    <p:sldId id="340" r:id="rId6"/>
    <p:sldId id="332" r:id="rId7"/>
    <p:sldId id="346" r:id="rId8"/>
    <p:sldId id="348" r:id="rId9"/>
    <p:sldId id="349" r:id="rId10"/>
    <p:sldId id="350" r:id="rId11"/>
    <p:sldId id="357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55" r:id="rId21"/>
    <p:sldId id="319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776AA-37DB-4A3E-ACE4-011B41EF8ED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3832-30FD-428F-A037-C16E9A9235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96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36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12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90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3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63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32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4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69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19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36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38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D03F-ED18-44FC-B7F9-F27F9240714B}" type="datetimeFigureOut">
              <a:rPr lang="sv-SE" smtClean="0"/>
              <a:t>2022-11-09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0B68-058D-49D8-BA92-E47E5B43A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650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ny.de.jong@slu.s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532407"/>
            <a:ext cx="9144000" cy="1977555"/>
          </a:xfrm>
        </p:spPr>
        <p:txBody>
          <a:bodyPr>
            <a:normAutofit fontScale="90000"/>
          </a:bodyPr>
          <a:lstStyle/>
          <a:p>
            <a:r>
              <a:rPr lang="sv-SE" sz="3600" dirty="0">
                <a:latin typeface="Eras Medium ITC" panose="020B0602030504020804" pitchFamily="34" charset="0"/>
              </a:rPr>
              <a:t>Fladdermöss i konflikt med artskyddsförordningen – hur bör man hantera fladdermusobservationer i samband med skogsbruk och exploateringar?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4110446"/>
            <a:ext cx="9144000" cy="1147354"/>
          </a:xfrm>
        </p:spPr>
        <p:txBody>
          <a:bodyPr/>
          <a:lstStyle/>
          <a:p>
            <a:r>
              <a:rPr lang="sv-SE" dirty="0" smtClean="0">
                <a:latin typeface="Eras Medium ITC" panose="020B0602030504020804" pitchFamily="34" charset="0"/>
              </a:rPr>
              <a:t>Johnny de Jong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Centrum för biologisk mångfald</a:t>
            </a:r>
            <a:endParaRPr lang="sv-SE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67957" y="311078"/>
            <a:ext cx="2830285" cy="644435"/>
          </a:xfrm>
        </p:spPr>
        <p:txBody>
          <a:bodyPr>
            <a:normAutofit fontScale="90000"/>
          </a:bodyPr>
          <a:lstStyle/>
          <a:p>
            <a:r>
              <a:rPr lang="sv-SE" u="sng" dirty="0"/>
              <a:t>O</a:t>
            </a:r>
            <a:r>
              <a:rPr lang="sv-SE" u="sng" dirty="0" smtClean="0"/>
              <a:t>bservation</a:t>
            </a:r>
            <a:endParaRPr lang="sv-SE" u="sng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86740" y="249942"/>
            <a:ext cx="3018609" cy="72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Vilken art	</a:t>
            </a:r>
            <a:endParaRPr lang="sv-SE" u="sng" dirty="0"/>
          </a:p>
        </p:txBody>
      </p:sp>
      <p:sp>
        <p:nvSpPr>
          <p:cNvPr id="6" name="textruta 5"/>
          <p:cNvSpPr txBox="1"/>
          <p:nvPr/>
        </p:nvSpPr>
        <p:spPr>
          <a:xfrm>
            <a:off x="655321" y="1133977"/>
            <a:ext cx="309807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skogslevande</a:t>
            </a:r>
          </a:p>
          <a:p>
            <a:r>
              <a:rPr lang="sv-SE" dirty="0" smtClean="0"/>
              <a:t>Bechstein, större musöra, nymf, (sydpipistrell)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55320" y="2217895"/>
            <a:ext cx="309807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Skogslevande </a:t>
            </a:r>
          </a:p>
          <a:p>
            <a:r>
              <a:rPr lang="sv-SE" dirty="0" smtClean="0"/>
              <a:t>Frans, (brunlångöra), barbastell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55320" y="3046704"/>
            <a:ext cx="309807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Skogslevande</a:t>
            </a:r>
          </a:p>
          <a:p>
            <a:r>
              <a:rPr lang="sv-SE" dirty="0" smtClean="0"/>
              <a:t>Mustasch, taiga, 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62397" y="3851198"/>
            <a:ext cx="309099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Övriga arter</a:t>
            </a:r>
          </a:p>
          <a:p>
            <a:r>
              <a:rPr lang="sv-SE" dirty="0" smtClean="0"/>
              <a:t>Damm, mindre brun, grålångöra (sydpipistrell)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567646" y="3179209"/>
            <a:ext cx="18984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Många observationer</a:t>
            </a:r>
          </a:p>
          <a:p>
            <a:r>
              <a:rPr lang="sv-SE" dirty="0" smtClean="0"/>
              <a:t>Permanent förekommande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567646" y="5226837"/>
            <a:ext cx="189846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Enstaka, passerande</a:t>
            </a:r>
          </a:p>
          <a:p>
            <a:r>
              <a:rPr lang="sv-SE" dirty="0" smtClean="0"/>
              <a:t>Funnen </a:t>
            </a:r>
            <a:r>
              <a:rPr lang="sv-SE" dirty="0"/>
              <a:t>död eller vilande</a:t>
            </a:r>
          </a:p>
          <a:p>
            <a:endParaRPr lang="sv-SE" dirty="0"/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7119707" y="349276"/>
            <a:ext cx="3065417" cy="60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Åtgärd		</a:t>
            </a:r>
            <a:endParaRPr lang="sv-SE" u="sng" dirty="0"/>
          </a:p>
        </p:txBody>
      </p:sp>
      <p:sp>
        <p:nvSpPr>
          <p:cNvPr id="63" name="textruta 62"/>
          <p:cNvSpPr txBox="1"/>
          <p:nvPr/>
        </p:nvSpPr>
        <p:spPr>
          <a:xfrm>
            <a:off x="7218212" y="1143238"/>
            <a:ext cx="434557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Avsättning</a:t>
            </a:r>
            <a:endParaRPr lang="sv-SE" dirty="0"/>
          </a:p>
        </p:txBody>
      </p:sp>
      <p:sp>
        <p:nvSpPr>
          <p:cNvPr id="64" name="textruta 63"/>
          <p:cNvSpPr txBox="1"/>
          <p:nvPr/>
        </p:nvSpPr>
        <p:spPr>
          <a:xfrm>
            <a:off x="7218212" y="2004322"/>
            <a:ext cx="4345579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Spara </a:t>
            </a:r>
            <a:r>
              <a:rPr lang="sv-SE" dirty="0" err="1" smtClean="0"/>
              <a:t>hålträd</a:t>
            </a:r>
            <a:r>
              <a:rPr lang="sv-SE" dirty="0" smtClean="0"/>
              <a:t>, bevara biotoper med </a:t>
            </a:r>
            <a:r>
              <a:rPr lang="sv-SE" dirty="0"/>
              <a:t>hög </a:t>
            </a:r>
            <a:r>
              <a:rPr lang="sv-SE" dirty="0" smtClean="0"/>
              <a:t>insektsproduktion, buffertzon </a:t>
            </a:r>
            <a:r>
              <a:rPr lang="sv-SE" dirty="0"/>
              <a:t>runt </a:t>
            </a:r>
            <a:r>
              <a:rPr lang="sv-SE" dirty="0" smtClean="0"/>
              <a:t>viloplatser, 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5" name="textruta 64"/>
          <p:cNvSpPr txBox="1"/>
          <p:nvPr/>
        </p:nvSpPr>
        <p:spPr>
          <a:xfrm>
            <a:off x="7218212" y="3989697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</a:t>
            </a:r>
            <a:r>
              <a:rPr lang="sv-SE" dirty="0" smtClean="0"/>
              <a:t>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7218212" y="3000427"/>
            <a:ext cx="4345578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buffertzon runt </a:t>
            </a:r>
            <a:r>
              <a:rPr lang="sv-SE" dirty="0" smtClean="0"/>
              <a:t>viloplatser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7218212" y="6175121"/>
            <a:ext cx="434557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Ingen anpassning krävs</a:t>
            </a:r>
            <a:endParaRPr lang="sv-SE" dirty="0"/>
          </a:p>
        </p:txBody>
      </p:sp>
      <p:sp>
        <p:nvSpPr>
          <p:cNvPr id="69" name="textruta 68"/>
          <p:cNvSpPr txBox="1"/>
          <p:nvPr/>
        </p:nvSpPr>
        <p:spPr>
          <a:xfrm>
            <a:off x="7218212" y="1573780"/>
            <a:ext cx="434557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Området bör inventeras</a:t>
            </a:r>
            <a:endParaRPr lang="sv-SE" dirty="0"/>
          </a:p>
        </p:txBody>
      </p:sp>
      <p:sp>
        <p:nvSpPr>
          <p:cNvPr id="77" name="textruta 76"/>
          <p:cNvSpPr txBox="1"/>
          <p:nvPr/>
        </p:nvSpPr>
        <p:spPr>
          <a:xfrm>
            <a:off x="4567646" y="1133977"/>
            <a:ext cx="18843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Reproduktions-plats</a:t>
            </a:r>
          </a:p>
          <a:p>
            <a:r>
              <a:rPr lang="sv-SE" dirty="0" err="1"/>
              <a:t>Vilo</a:t>
            </a:r>
            <a:r>
              <a:rPr lang="sv-SE" dirty="0"/>
              <a:t>/övervintringsplats</a:t>
            </a:r>
          </a:p>
        </p:txBody>
      </p:sp>
      <p:sp>
        <p:nvSpPr>
          <p:cNvPr id="106" name="textruta 105"/>
          <p:cNvSpPr txBox="1"/>
          <p:nvPr/>
        </p:nvSpPr>
        <p:spPr>
          <a:xfrm>
            <a:off x="662397" y="4952256"/>
            <a:ext cx="309099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Övriga arter</a:t>
            </a:r>
          </a:p>
          <a:p>
            <a:r>
              <a:rPr lang="sv-SE" dirty="0" smtClean="0"/>
              <a:t>Syd, nord</a:t>
            </a:r>
            <a:endParaRPr lang="sv-SE" dirty="0"/>
          </a:p>
        </p:txBody>
      </p:sp>
      <p:sp>
        <p:nvSpPr>
          <p:cNvPr id="107" name="textruta 106"/>
          <p:cNvSpPr txBox="1"/>
          <p:nvPr/>
        </p:nvSpPr>
        <p:spPr>
          <a:xfrm>
            <a:off x="662397" y="5776315"/>
            <a:ext cx="3090996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Övriga arter</a:t>
            </a:r>
          </a:p>
          <a:p>
            <a:r>
              <a:rPr lang="sv-SE" dirty="0" smtClean="0"/>
              <a:t>Vatten, gråskimlig, större brun</a:t>
            </a:r>
          </a:p>
          <a:p>
            <a:r>
              <a:rPr lang="sv-SE" dirty="0"/>
              <a:t>Dvärgpipistrell, Trollpipistrell</a:t>
            </a:r>
          </a:p>
        </p:txBody>
      </p:sp>
      <p:sp>
        <p:nvSpPr>
          <p:cNvPr id="163" name="textruta 162"/>
          <p:cNvSpPr txBox="1"/>
          <p:nvPr/>
        </p:nvSpPr>
        <p:spPr>
          <a:xfrm>
            <a:off x="7218212" y="5442054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Bevara och restaurera biotoper med hög insektsproduktion</a:t>
            </a:r>
            <a:endParaRPr lang="sv-SE" dirty="0"/>
          </a:p>
        </p:txBody>
      </p:sp>
      <p:sp>
        <p:nvSpPr>
          <p:cNvPr id="200" name="textruta 199"/>
          <p:cNvSpPr txBox="1"/>
          <p:nvPr/>
        </p:nvSpPr>
        <p:spPr>
          <a:xfrm>
            <a:off x="7218212" y="4699441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</a:t>
            </a:r>
          </a:p>
        </p:txBody>
      </p:sp>
      <p:sp>
        <p:nvSpPr>
          <p:cNvPr id="20" name="Rektangel 19"/>
          <p:cNvSpPr/>
          <p:nvPr/>
        </p:nvSpPr>
        <p:spPr>
          <a:xfrm>
            <a:off x="6549292" y="500040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/>
        </p:nvSpPr>
        <p:spPr>
          <a:xfrm>
            <a:off x="6632027" y="453340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/>
          <p:cNvSpPr/>
          <p:nvPr/>
        </p:nvSpPr>
        <p:spPr>
          <a:xfrm>
            <a:off x="6696840" y="408424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6728914" y="3667629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6876462" y="3234943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/>
          <p:cNvSpPr/>
          <p:nvPr/>
        </p:nvSpPr>
        <p:spPr>
          <a:xfrm>
            <a:off x="6916474" y="284003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/>
          <p:cNvSpPr txBox="1"/>
          <p:nvPr/>
        </p:nvSpPr>
        <p:spPr>
          <a:xfrm rot="5400000">
            <a:off x="9764514" y="3866631"/>
            <a:ext cx="407417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Kompensationsåtgärder</a:t>
            </a:r>
            <a:endParaRPr lang="sv-SE" dirty="0"/>
          </a:p>
        </p:txBody>
      </p:sp>
      <p:sp>
        <p:nvSpPr>
          <p:cNvPr id="41" name="Rektangel 40"/>
          <p:cNvSpPr/>
          <p:nvPr/>
        </p:nvSpPr>
        <p:spPr>
          <a:xfrm>
            <a:off x="6466114" y="4964180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/>
          <p:cNvSpPr/>
          <p:nvPr/>
        </p:nvSpPr>
        <p:spPr>
          <a:xfrm>
            <a:off x="6549292" y="4606122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/>
          <p:cNvSpPr/>
          <p:nvPr/>
        </p:nvSpPr>
        <p:spPr>
          <a:xfrm>
            <a:off x="6657080" y="425456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/>
          <p:cNvSpPr/>
          <p:nvPr/>
        </p:nvSpPr>
        <p:spPr>
          <a:xfrm>
            <a:off x="6703482" y="392999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/>
          <p:cNvSpPr/>
          <p:nvPr/>
        </p:nvSpPr>
        <p:spPr>
          <a:xfrm>
            <a:off x="6690475" y="3604794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/>
          <p:cNvSpPr/>
          <p:nvPr/>
        </p:nvSpPr>
        <p:spPr>
          <a:xfrm>
            <a:off x="6815805" y="329556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Rak pilkoppling 53"/>
          <p:cNvCxnSpPr>
            <a:stCxn id="7" idx="3"/>
            <a:endCxn id="77" idx="1"/>
          </p:cNvCxnSpPr>
          <p:nvPr/>
        </p:nvCxnSpPr>
        <p:spPr>
          <a:xfrm flipV="1">
            <a:off x="3753393" y="1734142"/>
            <a:ext cx="814253" cy="80691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pilkoppling 56"/>
          <p:cNvCxnSpPr>
            <a:stCxn id="7" idx="3"/>
            <a:endCxn id="12" idx="1"/>
          </p:cNvCxnSpPr>
          <p:nvPr/>
        </p:nvCxnSpPr>
        <p:spPr>
          <a:xfrm>
            <a:off x="3753393" y="2541061"/>
            <a:ext cx="814253" cy="123831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pilkoppling 59"/>
          <p:cNvCxnSpPr>
            <a:stCxn id="7" idx="3"/>
            <a:endCxn id="14" idx="1"/>
          </p:cNvCxnSpPr>
          <p:nvPr/>
        </p:nvCxnSpPr>
        <p:spPr>
          <a:xfrm>
            <a:off x="3753393" y="2541061"/>
            <a:ext cx="814253" cy="342444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pilkoppling 65"/>
          <p:cNvCxnSpPr>
            <a:stCxn id="77" idx="3"/>
            <a:endCxn id="63" idx="1"/>
          </p:cNvCxnSpPr>
          <p:nvPr/>
        </p:nvCxnSpPr>
        <p:spPr>
          <a:xfrm flipV="1">
            <a:off x="6451962" y="1327904"/>
            <a:ext cx="766250" cy="40623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koppling 50"/>
          <p:cNvCxnSpPr>
            <a:stCxn id="12" idx="3"/>
            <a:endCxn id="63" idx="1"/>
          </p:cNvCxnSpPr>
          <p:nvPr/>
        </p:nvCxnSpPr>
        <p:spPr>
          <a:xfrm flipV="1">
            <a:off x="6466114" y="1327904"/>
            <a:ext cx="752098" cy="245147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pilkoppling 54"/>
          <p:cNvCxnSpPr>
            <a:stCxn id="14" idx="3"/>
            <a:endCxn id="65" idx="1"/>
          </p:cNvCxnSpPr>
          <p:nvPr/>
        </p:nvCxnSpPr>
        <p:spPr>
          <a:xfrm flipV="1">
            <a:off x="6466114" y="4312863"/>
            <a:ext cx="752098" cy="165263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pilkoppling 57"/>
          <p:cNvCxnSpPr>
            <a:stCxn id="77" idx="3"/>
            <a:endCxn id="64" idx="1"/>
          </p:cNvCxnSpPr>
          <p:nvPr/>
        </p:nvCxnSpPr>
        <p:spPr>
          <a:xfrm>
            <a:off x="6451962" y="1734142"/>
            <a:ext cx="766250" cy="73184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pilkoppling 60"/>
          <p:cNvCxnSpPr>
            <a:stCxn id="12" idx="3"/>
            <a:endCxn id="69" idx="1"/>
          </p:cNvCxnSpPr>
          <p:nvPr/>
        </p:nvCxnSpPr>
        <p:spPr>
          <a:xfrm flipV="1">
            <a:off x="6466114" y="1758446"/>
            <a:ext cx="752098" cy="202092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pilkoppling 70"/>
          <p:cNvCxnSpPr>
            <a:stCxn id="12" idx="3"/>
            <a:endCxn id="65" idx="1"/>
          </p:cNvCxnSpPr>
          <p:nvPr/>
        </p:nvCxnSpPr>
        <p:spPr>
          <a:xfrm>
            <a:off x="6466114" y="3779374"/>
            <a:ext cx="752098" cy="53348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 48"/>
          <p:cNvSpPr/>
          <p:nvPr/>
        </p:nvSpPr>
        <p:spPr>
          <a:xfrm rot="5400000">
            <a:off x="10381288" y="3722232"/>
            <a:ext cx="2830286" cy="493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latin typeface="Eras Medium ITC" panose="020B0602030504020804" pitchFamily="34" charset="0"/>
              </a:rPr>
              <a:t>Kompensationsåtgärder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Funkar bra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>
                <a:latin typeface="Eras Medium ITC" panose="020B0602030504020804" pitchFamily="34" charset="0"/>
              </a:rPr>
              <a:t>Skapa våtmarker</a:t>
            </a:r>
          </a:p>
          <a:p>
            <a:endParaRPr lang="sv-SE" dirty="0">
              <a:latin typeface="Eras Medium ITC" panose="020B0602030504020804" pitchFamily="34" charset="0"/>
            </a:endParaRPr>
          </a:p>
          <a:p>
            <a:endParaRPr lang="sv-SE" dirty="0">
              <a:latin typeface="Eras Medium ITC" panose="020B0602030504020804" pitchFamily="34" charset="0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Tveksamt (beror på)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>
                <a:latin typeface="Eras Medium ITC" panose="020B0602030504020804" pitchFamily="34" charset="0"/>
              </a:rPr>
              <a:t>Holkar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Övervintringsplatser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Död ved</a:t>
            </a:r>
          </a:p>
          <a:p>
            <a:r>
              <a:rPr lang="sv-SE" dirty="0">
                <a:latin typeface="Eras Medium ITC" panose="020B0602030504020804" pitchFamily="34" charset="0"/>
              </a:rPr>
              <a:t>Skapa </a:t>
            </a:r>
            <a:r>
              <a:rPr lang="sv-SE" dirty="0" err="1">
                <a:latin typeface="Eras Medium ITC" panose="020B0602030504020804" pitchFamily="34" charset="0"/>
              </a:rPr>
              <a:t>konnektivitet</a:t>
            </a:r>
            <a:endParaRPr lang="sv-SE" dirty="0">
              <a:latin typeface="Eras Medium ITC" panose="020B0602030504020804" pitchFamily="34" charset="0"/>
            </a:endParaRPr>
          </a:p>
          <a:p>
            <a:endParaRPr lang="sv-SE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67957" y="311078"/>
            <a:ext cx="2830285" cy="644435"/>
          </a:xfrm>
        </p:spPr>
        <p:txBody>
          <a:bodyPr>
            <a:normAutofit fontScale="90000"/>
          </a:bodyPr>
          <a:lstStyle/>
          <a:p>
            <a:r>
              <a:rPr lang="sv-SE" u="sng" dirty="0"/>
              <a:t>O</a:t>
            </a:r>
            <a:r>
              <a:rPr lang="sv-SE" u="sng" dirty="0" smtClean="0"/>
              <a:t>bservation</a:t>
            </a:r>
            <a:endParaRPr lang="sv-SE" u="sng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86740" y="249942"/>
            <a:ext cx="3018609" cy="72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Vilken art	</a:t>
            </a:r>
            <a:endParaRPr lang="sv-SE" u="sng" dirty="0"/>
          </a:p>
        </p:txBody>
      </p:sp>
      <p:sp>
        <p:nvSpPr>
          <p:cNvPr id="6" name="textruta 5"/>
          <p:cNvSpPr txBox="1"/>
          <p:nvPr/>
        </p:nvSpPr>
        <p:spPr>
          <a:xfrm>
            <a:off x="655321" y="1133977"/>
            <a:ext cx="309807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skogslevande</a:t>
            </a:r>
          </a:p>
          <a:p>
            <a:r>
              <a:rPr lang="sv-SE" dirty="0" smtClean="0"/>
              <a:t>Bechstein, större musöra, nymf, (sydpipistrell)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55320" y="2217895"/>
            <a:ext cx="309807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Skogslevande </a:t>
            </a:r>
          </a:p>
          <a:p>
            <a:r>
              <a:rPr lang="sv-SE" dirty="0" smtClean="0"/>
              <a:t>Frans, (brunlångöra), barbastell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55320" y="3046704"/>
            <a:ext cx="309807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Skogslevande</a:t>
            </a:r>
          </a:p>
          <a:p>
            <a:r>
              <a:rPr lang="sv-SE" dirty="0" smtClean="0"/>
              <a:t>Mustasch, taiga, 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62397" y="3851198"/>
            <a:ext cx="309099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Övriga arter</a:t>
            </a:r>
          </a:p>
          <a:p>
            <a:r>
              <a:rPr lang="sv-SE" dirty="0" smtClean="0"/>
              <a:t>Damm, mindre brun, grålångöra (sydpipistrell)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567646" y="3179209"/>
            <a:ext cx="18984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Många observationer</a:t>
            </a:r>
          </a:p>
          <a:p>
            <a:r>
              <a:rPr lang="sv-SE" dirty="0" smtClean="0"/>
              <a:t>Permanent förekommande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567646" y="5226837"/>
            <a:ext cx="189846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Enstaka, passerande</a:t>
            </a:r>
          </a:p>
          <a:p>
            <a:r>
              <a:rPr lang="sv-SE" dirty="0" smtClean="0"/>
              <a:t>Funnen </a:t>
            </a:r>
            <a:r>
              <a:rPr lang="sv-SE" dirty="0"/>
              <a:t>död eller vilande</a:t>
            </a:r>
          </a:p>
          <a:p>
            <a:endParaRPr lang="sv-SE" dirty="0"/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7119707" y="349276"/>
            <a:ext cx="3065417" cy="60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Åtgärd		</a:t>
            </a:r>
            <a:endParaRPr lang="sv-SE" u="sng" dirty="0"/>
          </a:p>
        </p:txBody>
      </p:sp>
      <p:sp>
        <p:nvSpPr>
          <p:cNvPr id="63" name="textruta 62"/>
          <p:cNvSpPr txBox="1"/>
          <p:nvPr/>
        </p:nvSpPr>
        <p:spPr>
          <a:xfrm>
            <a:off x="7218212" y="1143238"/>
            <a:ext cx="434557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Avsättning</a:t>
            </a:r>
            <a:endParaRPr lang="sv-SE" dirty="0"/>
          </a:p>
        </p:txBody>
      </p:sp>
      <p:sp>
        <p:nvSpPr>
          <p:cNvPr id="64" name="textruta 63"/>
          <p:cNvSpPr txBox="1"/>
          <p:nvPr/>
        </p:nvSpPr>
        <p:spPr>
          <a:xfrm>
            <a:off x="7218212" y="2004322"/>
            <a:ext cx="4345579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Spara </a:t>
            </a:r>
            <a:r>
              <a:rPr lang="sv-SE" dirty="0" err="1" smtClean="0"/>
              <a:t>hålträd</a:t>
            </a:r>
            <a:r>
              <a:rPr lang="sv-SE" dirty="0" smtClean="0"/>
              <a:t>, bevara biotoper med </a:t>
            </a:r>
            <a:r>
              <a:rPr lang="sv-SE" dirty="0"/>
              <a:t>hög </a:t>
            </a:r>
            <a:r>
              <a:rPr lang="sv-SE" dirty="0" smtClean="0"/>
              <a:t>insektsproduktion, buffertzon </a:t>
            </a:r>
            <a:r>
              <a:rPr lang="sv-SE" dirty="0"/>
              <a:t>runt </a:t>
            </a:r>
            <a:r>
              <a:rPr lang="sv-SE" dirty="0" smtClean="0"/>
              <a:t>viloplatser, 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5" name="textruta 64"/>
          <p:cNvSpPr txBox="1"/>
          <p:nvPr/>
        </p:nvSpPr>
        <p:spPr>
          <a:xfrm>
            <a:off x="7218212" y="3989697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</a:t>
            </a:r>
            <a:r>
              <a:rPr lang="sv-SE" dirty="0" smtClean="0"/>
              <a:t>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7218212" y="3000427"/>
            <a:ext cx="4345578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buffertzon runt </a:t>
            </a:r>
            <a:r>
              <a:rPr lang="sv-SE" dirty="0" smtClean="0"/>
              <a:t>viloplatser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7218212" y="6175121"/>
            <a:ext cx="434557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Ingen anpassning krävs</a:t>
            </a:r>
            <a:endParaRPr lang="sv-SE" dirty="0"/>
          </a:p>
        </p:txBody>
      </p:sp>
      <p:sp>
        <p:nvSpPr>
          <p:cNvPr id="69" name="textruta 68"/>
          <p:cNvSpPr txBox="1"/>
          <p:nvPr/>
        </p:nvSpPr>
        <p:spPr>
          <a:xfrm>
            <a:off x="7218212" y="1573780"/>
            <a:ext cx="434557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Området bör inventeras</a:t>
            </a:r>
            <a:endParaRPr lang="sv-SE" dirty="0"/>
          </a:p>
        </p:txBody>
      </p:sp>
      <p:sp>
        <p:nvSpPr>
          <p:cNvPr id="77" name="textruta 76"/>
          <p:cNvSpPr txBox="1"/>
          <p:nvPr/>
        </p:nvSpPr>
        <p:spPr>
          <a:xfrm>
            <a:off x="4567646" y="1133977"/>
            <a:ext cx="18843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Reproduktions-plats</a:t>
            </a:r>
          </a:p>
          <a:p>
            <a:r>
              <a:rPr lang="sv-SE" dirty="0" err="1"/>
              <a:t>Vilo</a:t>
            </a:r>
            <a:r>
              <a:rPr lang="sv-SE" dirty="0"/>
              <a:t>/övervintringsplats</a:t>
            </a:r>
          </a:p>
        </p:txBody>
      </p:sp>
      <p:sp>
        <p:nvSpPr>
          <p:cNvPr id="106" name="textruta 105"/>
          <p:cNvSpPr txBox="1"/>
          <p:nvPr/>
        </p:nvSpPr>
        <p:spPr>
          <a:xfrm>
            <a:off x="662397" y="4952256"/>
            <a:ext cx="309099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Övriga arter</a:t>
            </a:r>
          </a:p>
          <a:p>
            <a:r>
              <a:rPr lang="sv-SE" dirty="0" smtClean="0"/>
              <a:t>Syd, nord</a:t>
            </a:r>
            <a:endParaRPr lang="sv-SE" dirty="0"/>
          </a:p>
        </p:txBody>
      </p:sp>
      <p:sp>
        <p:nvSpPr>
          <p:cNvPr id="107" name="textruta 106"/>
          <p:cNvSpPr txBox="1"/>
          <p:nvPr/>
        </p:nvSpPr>
        <p:spPr>
          <a:xfrm>
            <a:off x="662397" y="5776315"/>
            <a:ext cx="3090996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Övriga arter</a:t>
            </a:r>
          </a:p>
          <a:p>
            <a:r>
              <a:rPr lang="sv-SE" dirty="0" smtClean="0"/>
              <a:t>Vatten, gråskimlig, större brun</a:t>
            </a:r>
          </a:p>
          <a:p>
            <a:r>
              <a:rPr lang="sv-SE" dirty="0"/>
              <a:t>Dvärgpipistrell, Trollpipistrell</a:t>
            </a:r>
          </a:p>
        </p:txBody>
      </p:sp>
      <p:sp>
        <p:nvSpPr>
          <p:cNvPr id="163" name="textruta 162"/>
          <p:cNvSpPr txBox="1"/>
          <p:nvPr/>
        </p:nvSpPr>
        <p:spPr>
          <a:xfrm>
            <a:off x="7218212" y="5442054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Bevara och restaurera biotoper med hög insektsproduktion</a:t>
            </a:r>
            <a:endParaRPr lang="sv-SE" dirty="0"/>
          </a:p>
        </p:txBody>
      </p:sp>
      <p:sp>
        <p:nvSpPr>
          <p:cNvPr id="200" name="textruta 199"/>
          <p:cNvSpPr txBox="1"/>
          <p:nvPr/>
        </p:nvSpPr>
        <p:spPr>
          <a:xfrm>
            <a:off x="7218212" y="4699441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</a:t>
            </a:r>
          </a:p>
        </p:txBody>
      </p:sp>
      <p:sp>
        <p:nvSpPr>
          <p:cNvPr id="37" name="Rektangel 36"/>
          <p:cNvSpPr/>
          <p:nvPr/>
        </p:nvSpPr>
        <p:spPr>
          <a:xfrm>
            <a:off x="6916474" y="284003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/>
          <p:cNvSpPr txBox="1"/>
          <p:nvPr/>
        </p:nvSpPr>
        <p:spPr>
          <a:xfrm rot="5400000">
            <a:off x="9764514" y="3866631"/>
            <a:ext cx="407417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Kompensationsåtgärder</a:t>
            </a:r>
            <a:endParaRPr lang="sv-SE" dirty="0"/>
          </a:p>
        </p:txBody>
      </p:sp>
      <p:sp>
        <p:nvSpPr>
          <p:cNvPr id="45" name="Rektangel 44"/>
          <p:cNvSpPr/>
          <p:nvPr/>
        </p:nvSpPr>
        <p:spPr>
          <a:xfrm>
            <a:off x="6703482" y="392999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Rak pilkoppling 65"/>
          <p:cNvCxnSpPr>
            <a:stCxn id="8" idx="3"/>
            <a:endCxn id="77" idx="1"/>
          </p:cNvCxnSpPr>
          <p:nvPr/>
        </p:nvCxnSpPr>
        <p:spPr>
          <a:xfrm flipV="1">
            <a:off x="3753392" y="1734142"/>
            <a:ext cx="814254" cy="163572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/>
          <p:cNvCxnSpPr>
            <a:stCxn id="77" idx="3"/>
            <a:endCxn id="64" idx="1"/>
          </p:cNvCxnSpPr>
          <p:nvPr/>
        </p:nvCxnSpPr>
        <p:spPr>
          <a:xfrm>
            <a:off x="6451962" y="1734142"/>
            <a:ext cx="766250" cy="73184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koppling 48"/>
          <p:cNvCxnSpPr>
            <a:stCxn id="8" idx="3"/>
            <a:endCxn id="12" idx="1"/>
          </p:cNvCxnSpPr>
          <p:nvPr/>
        </p:nvCxnSpPr>
        <p:spPr>
          <a:xfrm>
            <a:off x="3753392" y="3369870"/>
            <a:ext cx="814254" cy="40950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koppling 49"/>
          <p:cNvCxnSpPr>
            <a:stCxn id="8" idx="3"/>
            <a:endCxn id="14" idx="1"/>
          </p:cNvCxnSpPr>
          <p:nvPr/>
        </p:nvCxnSpPr>
        <p:spPr>
          <a:xfrm>
            <a:off x="3753392" y="3369870"/>
            <a:ext cx="814254" cy="259563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pilkoppling 51"/>
          <p:cNvCxnSpPr>
            <a:stCxn id="12" idx="3"/>
            <a:endCxn id="65" idx="1"/>
          </p:cNvCxnSpPr>
          <p:nvPr/>
        </p:nvCxnSpPr>
        <p:spPr>
          <a:xfrm>
            <a:off x="6466114" y="3779374"/>
            <a:ext cx="752098" cy="53348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/>
          <p:cNvCxnSpPr>
            <a:stCxn id="14" idx="3"/>
            <a:endCxn id="68" idx="1"/>
          </p:cNvCxnSpPr>
          <p:nvPr/>
        </p:nvCxnSpPr>
        <p:spPr>
          <a:xfrm>
            <a:off x="6466114" y="5965501"/>
            <a:ext cx="752098" cy="39428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pilkoppling 61"/>
          <p:cNvCxnSpPr>
            <a:stCxn id="77" idx="3"/>
            <a:endCxn id="63" idx="1"/>
          </p:cNvCxnSpPr>
          <p:nvPr/>
        </p:nvCxnSpPr>
        <p:spPr>
          <a:xfrm flipV="1">
            <a:off x="6451962" y="1327904"/>
            <a:ext cx="766250" cy="4062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pilkoppling 69"/>
          <p:cNvCxnSpPr>
            <a:stCxn id="77" idx="3"/>
            <a:endCxn id="69" idx="1"/>
          </p:cNvCxnSpPr>
          <p:nvPr/>
        </p:nvCxnSpPr>
        <p:spPr>
          <a:xfrm>
            <a:off x="6451962" y="1734142"/>
            <a:ext cx="766250" cy="2430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pilkoppling 70"/>
          <p:cNvCxnSpPr>
            <a:stCxn id="12" idx="3"/>
            <a:endCxn id="69" idx="1"/>
          </p:cNvCxnSpPr>
          <p:nvPr/>
        </p:nvCxnSpPr>
        <p:spPr>
          <a:xfrm flipV="1">
            <a:off x="6466114" y="1758446"/>
            <a:ext cx="752098" cy="202092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pilkoppling 71"/>
          <p:cNvCxnSpPr>
            <a:stCxn id="12" idx="3"/>
            <a:endCxn id="63" idx="1"/>
          </p:cNvCxnSpPr>
          <p:nvPr/>
        </p:nvCxnSpPr>
        <p:spPr>
          <a:xfrm flipV="1">
            <a:off x="6466114" y="1327904"/>
            <a:ext cx="752098" cy="245147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67957" y="311078"/>
            <a:ext cx="2830285" cy="644435"/>
          </a:xfrm>
        </p:spPr>
        <p:txBody>
          <a:bodyPr>
            <a:normAutofit fontScale="90000"/>
          </a:bodyPr>
          <a:lstStyle/>
          <a:p>
            <a:r>
              <a:rPr lang="sv-SE" u="sng" dirty="0"/>
              <a:t>O</a:t>
            </a:r>
            <a:r>
              <a:rPr lang="sv-SE" u="sng" dirty="0" smtClean="0"/>
              <a:t>bservation</a:t>
            </a:r>
            <a:endParaRPr lang="sv-SE" u="sng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86740" y="249942"/>
            <a:ext cx="3018609" cy="72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Vilken art	</a:t>
            </a:r>
            <a:endParaRPr lang="sv-SE" u="sng" dirty="0"/>
          </a:p>
        </p:txBody>
      </p:sp>
      <p:sp>
        <p:nvSpPr>
          <p:cNvPr id="6" name="textruta 5"/>
          <p:cNvSpPr txBox="1"/>
          <p:nvPr/>
        </p:nvSpPr>
        <p:spPr>
          <a:xfrm>
            <a:off x="655321" y="1133977"/>
            <a:ext cx="309807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skogslevande</a:t>
            </a:r>
          </a:p>
          <a:p>
            <a:r>
              <a:rPr lang="sv-SE" dirty="0" smtClean="0"/>
              <a:t>Bechstein, större musöra, nymf, (sydpipistrell)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55320" y="2217895"/>
            <a:ext cx="309807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Skogslevande </a:t>
            </a:r>
          </a:p>
          <a:p>
            <a:r>
              <a:rPr lang="sv-SE" dirty="0" smtClean="0"/>
              <a:t>Frans, (brunlångöra), barbastell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55320" y="3046704"/>
            <a:ext cx="309807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Skogslevande</a:t>
            </a:r>
          </a:p>
          <a:p>
            <a:r>
              <a:rPr lang="sv-SE" dirty="0" smtClean="0"/>
              <a:t>Mustasch, taiga, 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62397" y="3851198"/>
            <a:ext cx="309099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Övriga arter</a:t>
            </a:r>
          </a:p>
          <a:p>
            <a:r>
              <a:rPr lang="sv-SE" dirty="0" smtClean="0"/>
              <a:t>Damm, mindre brun, grålångöra (sydpipistrell)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567646" y="3179209"/>
            <a:ext cx="18984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Många observationer</a:t>
            </a:r>
          </a:p>
          <a:p>
            <a:r>
              <a:rPr lang="sv-SE" dirty="0" smtClean="0"/>
              <a:t>Permanent förekommande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567646" y="5226837"/>
            <a:ext cx="189846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Enstaka, passerande</a:t>
            </a:r>
          </a:p>
          <a:p>
            <a:r>
              <a:rPr lang="sv-SE" dirty="0" smtClean="0"/>
              <a:t>Funnen </a:t>
            </a:r>
            <a:r>
              <a:rPr lang="sv-SE" dirty="0"/>
              <a:t>död eller vilande</a:t>
            </a:r>
          </a:p>
          <a:p>
            <a:endParaRPr lang="sv-SE" dirty="0"/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7119707" y="349276"/>
            <a:ext cx="3065417" cy="60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Åtgärd		</a:t>
            </a:r>
            <a:endParaRPr lang="sv-SE" u="sng" dirty="0"/>
          </a:p>
        </p:txBody>
      </p:sp>
      <p:sp>
        <p:nvSpPr>
          <p:cNvPr id="63" name="textruta 62"/>
          <p:cNvSpPr txBox="1"/>
          <p:nvPr/>
        </p:nvSpPr>
        <p:spPr>
          <a:xfrm>
            <a:off x="7218212" y="1143238"/>
            <a:ext cx="434557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Avsättning</a:t>
            </a:r>
            <a:endParaRPr lang="sv-SE" dirty="0"/>
          </a:p>
        </p:txBody>
      </p:sp>
      <p:sp>
        <p:nvSpPr>
          <p:cNvPr id="64" name="textruta 63"/>
          <p:cNvSpPr txBox="1"/>
          <p:nvPr/>
        </p:nvSpPr>
        <p:spPr>
          <a:xfrm>
            <a:off x="7218212" y="2004322"/>
            <a:ext cx="4345579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Spara </a:t>
            </a:r>
            <a:r>
              <a:rPr lang="sv-SE" dirty="0" err="1" smtClean="0"/>
              <a:t>hålträd</a:t>
            </a:r>
            <a:r>
              <a:rPr lang="sv-SE" dirty="0" smtClean="0"/>
              <a:t>, bevara biotoper med </a:t>
            </a:r>
            <a:r>
              <a:rPr lang="sv-SE" dirty="0"/>
              <a:t>hög </a:t>
            </a:r>
            <a:r>
              <a:rPr lang="sv-SE" dirty="0" smtClean="0"/>
              <a:t>insektsproduktion, buffertzon </a:t>
            </a:r>
            <a:r>
              <a:rPr lang="sv-SE" dirty="0"/>
              <a:t>runt </a:t>
            </a:r>
            <a:r>
              <a:rPr lang="sv-SE" dirty="0" smtClean="0"/>
              <a:t>viloplatser, 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5" name="textruta 64"/>
          <p:cNvSpPr txBox="1"/>
          <p:nvPr/>
        </p:nvSpPr>
        <p:spPr>
          <a:xfrm>
            <a:off x="7218212" y="3989697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</a:t>
            </a:r>
            <a:r>
              <a:rPr lang="sv-SE" dirty="0" smtClean="0"/>
              <a:t>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7218212" y="3000427"/>
            <a:ext cx="4345578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buffertzon runt </a:t>
            </a:r>
            <a:r>
              <a:rPr lang="sv-SE" dirty="0" smtClean="0"/>
              <a:t>viloplatser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7218212" y="6175121"/>
            <a:ext cx="434557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Ingen anpassning krävs</a:t>
            </a:r>
            <a:endParaRPr lang="sv-SE" dirty="0"/>
          </a:p>
        </p:txBody>
      </p:sp>
      <p:sp>
        <p:nvSpPr>
          <p:cNvPr id="69" name="textruta 68"/>
          <p:cNvSpPr txBox="1"/>
          <p:nvPr/>
        </p:nvSpPr>
        <p:spPr>
          <a:xfrm>
            <a:off x="7218212" y="1573780"/>
            <a:ext cx="434557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Området bör inventeras</a:t>
            </a:r>
            <a:endParaRPr lang="sv-SE" dirty="0"/>
          </a:p>
        </p:txBody>
      </p:sp>
      <p:sp>
        <p:nvSpPr>
          <p:cNvPr id="77" name="textruta 76"/>
          <p:cNvSpPr txBox="1"/>
          <p:nvPr/>
        </p:nvSpPr>
        <p:spPr>
          <a:xfrm>
            <a:off x="4567646" y="1133977"/>
            <a:ext cx="18843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Reproduktions-plats</a:t>
            </a:r>
          </a:p>
          <a:p>
            <a:r>
              <a:rPr lang="sv-SE" dirty="0" err="1"/>
              <a:t>Vilo</a:t>
            </a:r>
            <a:r>
              <a:rPr lang="sv-SE" dirty="0"/>
              <a:t>/övervintringsplats</a:t>
            </a:r>
          </a:p>
        </p:txBody>
      </p:sp>
      <p:sp>
        <p:nvSpPr>
          <p:cNvPr id="106" name="textruta 105"/>
          <p:cNvSpPr txBox="1"/>
          <p:nvPr/>
        </p:nvSpPr>
        <p:spPr>
          <a:xfrm>
            <a:off x="662397" y="4952256"/>
            <a:ext cx="309099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Övriga arter</a:t>
            </a:r>
          </a:p>
          <a:p>
            <a:r>
              <a:rPr lang="sv-SE" dirty="0" smtClean="0"/>
              <a:t>Syd, nord</a:t>
            </a:r>
            <a:endParaRPr lang="sv-SE" dirty="0"/>
          </a:p>
        </p:txBody>
      </p:sp>
      <p:sp>
        <p:nvSpPr>
          <p:cNvPr id="107" name="textruta 106"/>
          <p:cNvSpPr txBox="1"/>
          <p:nvPr/>
        </p:nvSpPr>
        <p:spPr>
          <a:xfrm>
            <a:off x="662397" y="5776315"/>
            <a:ext cx="3090996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Övriga arter</a:t>
            </a:r>
          </a:p>
          <a:p>
            <a:r>
              <a:rPr lang="sv-SE" dirty="0" smtClean="0"/>
              <a:t>Vatten, gråskimlig, större brun</a:t>
            </a:r>
          </a:p>
          <a:p>
            <a:r>
              <a:rPr lang="sv-SE" dirty="0"/>
              <a:t>Dvärgpipistrell, Trollpipistrell</a:t>
            </a:r>
          </a:p>
        </p:txBody>
      </p:sp>
      <p:sp>
        <p:nvSpPr>
          <p:cNvPr id="163" name="textruta 162"/>
          <p:cNvSpPr txBox="1"/>
          <p:nvPr/>
        </p:nvSpPr>
        <p:spPr>
          <a:xfrm>
            <a:off x="7218212" y="5442054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Bevara och restaurera biotoper med hög insektsproduktion</a:t>
            </a:r>
            <a:endParaRPr lang="sv-SE" dirty="0"/>
          </a:p>
        </p:txBody>
      </p:sp>
      <p:sp>
        <p:nvSpPr>
          <p:cNvPr id="200" name="textruta 199"/>
          <p:cNvSpPr txBox="1"/>
          <p:nvPr/>
        </p:nvSpPr>
        <p:spPr>
          <a:xfrm>
            <a:off x="7218212" y="4699441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</a:t>
            </a:r>
          </a:p>
        </p:txBody>
      </p:sp>
      <p:sp>
        <p:nvSpPr>
          <p:cNvPr id="20" name="Rektangel 19"/>
          <p:cNvSpPr/>
          <p:nvPr/>
        </p:nvSpPr>
        <p:spPr>
          <a:xfrm>
            <a:off x="6549292" y="500040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/>
        </p:nvSpPr>
        <p:spPr>
          <a:xfrm>
            <a:off x="6632027" y="453340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/>
          <p:cNvSpPr/>
          <p:nvPr/>
        </p:nvSpPr>
        <p:spPr>
          <a:xfrm>
            <a:off x="6696840" y="408424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6728914" y="3667629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6876462" y="3234943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/>
          <p:cNvSpPr/>
          <p:nvPr/>
        </p:nvSpPr>
        <p:spPr>
          <a:xfrm>
            <a:off x="6916474" y="284003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/>
          <p:cNvSpPr txBox="1"/>
          <p:nvPr/>
        </p:nvSpPr>
        <p:spPr>
          <a:xfrm rot="5400000">
            <a:off x="9764514" y="3866631"/>
            <a:ext cx="407417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Kompensationsåtgärder</a:t>
            </a:r>
            <a:endParaRPr lang="sv-SE" dirty="0"/>
          </a:p>
        </p:txBody>
      </p:sp>
      <p:sp>
        <p:nvSpPr>
          <p:cNvPr id="41" name="Rektangel 40"/>
          <p:cNvSpPr/>
          <p:nvPr/>
        </p:nvSpPr>
        <p:spPr>
          <a:xfrm>
            <a:off x="6466114" y="4964180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/>
          <p:cNvSpPr/>
          <p:nvPr/>
        </p:nvSpPr>
        <p:spPr>
          <a:xfrm>
            <a:off x="6549292" y="4606122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/>
          <p:cNvSpPr/>
          <p:nvPr/>
        </p:nvSpPr>
        <p:spPr>
          <a:xfrm>
            <a:off x="6657080" y="425456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/>
          <p:cNvSpPr/>
          <p:nvPr/>
        </p:nvSpPr>
        <p:spPr>
          <a:xfrm>
            <a:off x="6703482" y="392999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/>
          <p:cNvSpPr/>
          <p:nvPr/>
        </p:nvSpPr>
        <p:spPr>
          <a:xfrm>
            <a:off x="6690475" y="3604794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/>
          <p:cNvSpPr/>
          <p:nvPr/>
        </p:nvSpPr>
        <p:spPr>
          <a:xfrm>
            <a:off x="6815805" y="329556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Rak pilkoppling 65"/>
          <p:cNvCxnSpPr>
            <a:stCxn id="9" idx="3"/>
            <a:endCxn id="77" idx="1"/>
          </p:cNvCxnSpPr>
          <p:nvPr/>
        </p:nvCxnSpPr>
        <p:spPr>
          <a:xfrm flipV="1">
            <a:off x="3753393" y="1734142"/>
            <a:ext cx="814253" cy="257872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/>
          <p:cNvCxnSpPr>
            <a:stCxn id="77" idx="3"/>
            <a:endCxn id="69" idx="1"/>
          </p:cNvCxnSpPr>
          <p:nvPr/>
        </p:nvCxnSpPr>
        <p:spPr>
          <a:xfrm>
            <a:off x="6451962" y="1734142"/>
            <a:ext cx="766250" cy="2430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koppling 48"/>
          <p:cNvCxnSpPr>
            <a:stCxn id="9" idx="3"/>
            <a:endCxn id="12" idx="1"/>
          </p:cNvCxnSpPr>
          <p:nvPr/>
        </p:nvCxnSpPr>
        <p:spPr>
          <a:xfrm flipV="1">
            <a:off x="3753393" y="3779374"/>
            <a:ext cx="814253" cy="53348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koppling 49"/>
          <p:cNvCxnSpPr>
            <a:stCxn id="9" idx="3"/>
            <a:endCxn id="14" idx="1"/>
          </p:cNvCxnSpPr>
          <p:nvPr/>
        </p:nvCxnSpPr>
        <p:spPr>
          <a:xfrm>
            <a:off x="3753393" y="4312863"/>
            <a:ext cx="814253" cy="165263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pilkoppling 51"/>
          <p:cNvCxnSpPr>
            <a:stCxn id="12" idx="3"/>
            <a:endCxn id="200" idx="1"/>
          </p:cNvCxnSpPr>
          <p:nvPr/>
        </p:nvCxnSpPr>
        <p:spPr>
          <a:xfrm>
            <a:off x="6466114" y="3779374"/>
            <a:ext cx="752098" cy="124323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/>
          <p:cNvCxnSpPr>
            <a:stCxn id="14" idx="3"/>
            <a:endCxn id="200" idx="1"/>
          </p:cNvCxnSpPr>
          <p:nvPr/>
        </p:nvCxnSpPr>
        <p:spPr>
          <a:xfrm flipV="1">
            <a:off x="6466114" y="5022607"/>
            <a:ext cx="752098" cy="94289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koppling 50"/>
          <p:cNvCxnSpPr>
            <a:stCxn id="12" idx="3"/>
            <a:endCxn id="69" idx="1"/>
          </p:cNvCxnSpPr>
          <p:nvPr/>
        </p:nvCxnSpPr>
        <p:spPr>
          <a:xfrm flipV="1">
            <a:off x="6466114" y="1758446"/>
            <a:ext cx="752098" cy="202092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pilkoppling 52"/>
          <p:cNvCxnSpPr>
            <a:stCxn id="77" idx="3"/>
            <a:endCxn id="63" idx="1"/>
          </p:cNvCxnSpPr>
          <p:nvPr/>
        </p:nvCxnSpPr>
        <p:spPr>
          <a:xfrm flipV="1">
            <a:off x="6451962" y="1327904"/>
            <a:ext cx="766250" cy="40623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pilkoppling 54"/>
          <p:cNvCxnSpPr>
            <a:stCxn id="14" idx="3"/>
            <a:endCxn id="69" idx="1"/>
          </p:cNvCxnSpPr>
          <p:nvPr/>
        </p:nvCxnSpPr>
        <p:spPr>
          <a:xfrm flipV="1">
            <a:off x="6466114" y="1758446"/>
            <a:ext cx="752098" cy="420705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pilkoppling 58"/>
          <p:cNvCxnSpPr>
            <a:stCxn id="12" idx="3"/>
            <a:endCxn id="63" idx="1"/>
          </p:cNvCxnSpPr>
          <p:nvPr/>
        </p:nvCxnSpPr>
        <p:spPr>
          <a:xfrm flipV="1">
            <a:off x="6466114" y="1327904"/>
            <a:ext cx="752098" cy="245147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67957" y="311078"/>
            <a:ext cx="2830285" cy="644435"/>
          </a:xfrm>
        </p:spPr>
        <p:txBody>
          <a:bodyPr>
            <a:normAutofit fontScale="90000"/>
          </a:bodyPr>
          <a:lstStyle/>
          <a:p>
            <a:r>
              <a:rPr lang="sv-SE" u="sng" dirty="0"/>
              <a:t>O</a:t>
            </a:r>
            <a:r>
              <a:rPr lang="sv-SE" u="sng" dirty="0" smtClean="0"/>
              <a:t>bservation</a:t>
            </a:r>
            <a:endParaRPr lang="sv-SE" u="sng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86740" y="249942"/>
            <a:ext cx="3018609" cy="72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Vilken art	</a:t>
            </a:r>
            <a:endParaRPr lang="sv-SE" u="sng" dirty="0"/>
          </a:p>
        </p:txBody>
      </p:sp>
      <p:sp>
        <p:nvSpPr>
          <p:cNvPr id="6" name="textruta 5"/>
          <p:cNvSpPr txBox="1"/>
          <p:nvPr/>
        </p:nvSpPr>
        <p:spPr>
          <a:xfrm>
            <a:off x="655321" y="1133977"/>
            <a:ext cx="309807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skogslevande</a:t>
            </a:r>
          </a:p>
          <a:p>
            <a:r>
              <a:rPr lang="sv-SE" dirty="0" smtClean="0"/>
              <a:t>Bechstein, större musöra, nymf, (sydpipistrell)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55320" y="2217895"/>
            <a:ext cx="309807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Skogslevande </a:t>
            </a:r>
          </a:p>
          <a:p>
            <a:r>
              <a:rPr lang="sv-SE" dirty="0" smtClean="0"/>
              <a:t>Frans, (brunlångöra), barbastell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55320" y="3046704"/>
            <a:ext cx="309807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Skogslevande</a:t>
            </a:r>
          </a:p>
          <a:p>
            <a:r>
              <a:rPr lang="sv-SE" dirty="0" smtClean="0"/>
              <a:t>Mustasch, taiga, 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62397" y="3851198"/>
            <a:ext cx="309099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Övriga arter</a:t>
            </a:r>
          </a:p>
          <a:p>
            <a:r>
              <a:rPr lang="sv-SE" dirty="0" smtClean="0"/>
              <a:t>Damm, mindre brun, grålångöra (sydpipistrell)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567646" y="3179209"/>
            <a:ext cx="18984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Många observationer</a:t>
            </a:r>
          </a:p>
          <a:p>
            <a:r>
              <a:rPr lang="sv-SE" dirty="0" smtClean="0"/>
              <a:t>Permanent förekommande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567646" y="5226837"/>
            <a:ext cx="189846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Enstaka, passerande</a:t>
            </a:r>
          </a:p>
          <a:p>
            <a:r>
              <a:rPr lang="sv-SE" dirty="0" smtClean="0"/>
              <a:t>Funnen </a:t>
            </a:r>
            <a:r>
              <a:rPr lang="sv-SE" dirty="0"/>
              <a:t>död eller vilande</a:t>
            </a:r>
          </a:p>
          <a:p>
            <a:endParaRPr lang="sv-SE" dirty="0"/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7119707" y="349276"/>
            <a:ext cx="3065417" cy="60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Åtgärd		</a:t>
            </a:r>
            <a:endParaRPr lang="sv-SE" u="sng" dirty="0"/>
          </a:p>
        </p:txBody>
      </p:sp>
      <p:sp>
        <p:nvSpPr>
          <p:cNvPr id="63" name="textruta 62"/>
          <p:cNvSpPr txBox="1"/>
          <p:nvPr/>
        </p:nvSpPr>
        <p:spPr>
          <a:xfrm>
            <a:off x="7218212" y="1143238"/>
            <a:ext cx="434557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Avsättning</a:t>
            </a:r>
            <a:endParaRPr lang="sv-SE" dirty="0"/>
          </a:p>
        </p:txBody>
      </p:sp>
      <p:sp>
        <p:nvSpPr>
          <p:cNvPr id="64" name="textruta 63"/>
          <p:cNvSpPr txBox="1"/>
          <p:nvPr/>
        </p:nvSpPr>
        <p:spPr>
          <a:xfrm>
            <a:off x="7218212" y="2004322"/>
            <a:ext cx="4345579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Spara </a:t>
            </a:r>
            <a:r>
              <a:rPr lang="sv-SE" dirty="0" err="1" smtClean="0"/>
              <a:t>hålträd</a:t>
            </a:r>
            <a:r>
              <a:rPr lang="sv-SE" dirty="0" smtClean="0"/>
              <a:t>, bevara biotoper med </a:t>
            </a:r>
            <a:r>
              <a:rPr lang="sv-SE" dirty="0"/>
              <a:t>hög </a:t>
            </a:r>
            <a:r>
              <a:rPr lang="sv-SE" dirty="0" smtClean="0"/>
              <a:t>insektsproduktion, buffertzon </a:t>
            </a:r>
            <a:r>
              <a:rPr lang="sv-SE" dirty="0"/>
              <a:t>runt </a:t>
            </a:r>
            <a:r>
              <a:rPr lang="sv-SE" dirty="0" smtClean="0"/>
              <a:t>viloplatser, 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5" name="textruta 64"/>
          <p:cNvSpPr txBox="1"/>
          <p:nvPr/>
        </p:nvSpPr>
        <p:spPr>
          <a:xfrm>
            <a:off x="7218212" y="3989697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</a:t>
            </a:r>
            <a:r>
              <a:rPr lang="sv-SE" dirty="0" smtClean="0"/>
              <a:t>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7218212" y="3000427"/>
            <a:ext cx="4345578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buffertzon runt </a:t>
            </a:r>
            <a:r>
              <a:rPr lang="sv-SE" dirty="0" smtClean="0"/>
              <a:t>viloplatser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7218212" y="6175121"/>
            <a:ext cx="434557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Ingen anpassning krävs</a:t>
            </a:r>
            <a:endParaRPr lang="sv-SE" dirty="0"/>
          </a:p>
        </p:txBody>
      </p:sp>
      <p:sp>
        <p:nvSpPr>
          <p:cNvPr id="69" name="textruta 68"/>
          <p:cNvSpPr txBox="1"/>
          <p:nvPr/>
        </p:nvSpPr>
        <p:spPr>
          <a:xfrm>
            <a:off x="7218212" y="1573780"/>
            <a:ext cx="434557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Området bör inventeras</a:t>
            </a:r>
            <a:endParaRPr lang="sv-SE" dirty="0"/>
          </a:p>
        </p:txBody>
      </p:sp>
      <p:sp>
        <p:nvSpPr>
          <p:cNvPr id="77" name="textruta 76"/>
          <p:cNvSpPr txBox="1"/>
          <p:nvPr/>
        </p:nvSpPr>
        <p:spPr>
          <a:xfrm>
            <a:off x="4567646" y="1133977"/>
            <a:ext cx="18843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Reproduktions-plats</a:t>
            </a:r>
          </a:p>
          <a:p>
            <a:r>
              <a:rPr lang="sv-SE" dirty="0" err="1"/>
              <a:t>Vilo</a:t>
            </a:r>
            <a:r>
              <a:rPr lang="sv-SE" dirty="0"/>
              <a:t>/övervintringsplats</a:t>
            </a:r>
          </a:p>
        </p:txBody>
      </p:sp>
      <p:sp>
        <p:nvSpPr>
          <p:cNvPr id="106" name="textruta 105"/>
          <p:cNvSpPr txBox="1"/>
          <p:nvPr/>
        </p:nvSpPr>
        <p:spPr>
          <a:xfrm>
            <a:off x="662397" y="4952256"/>
            <a:ext cx="309099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Övriga arter</a:t>
            </a:r>
          </a:p>
          <a:p>
            <a:r>
              <a:rPr lang="sv-SE" dirty="0" smtClean="0"/>
              <a:t>Syd, nord</a:t>
            </a:r>
            <a:endParaRPr lang="sv-SE" dirty="0"/>
          </a:p>
        </p:txBody>
      </p:sp>
      <p:sp>
        <p:nvSpPr>
          <p:cNvPr id="107" name="textruta 106"/>
          <p:cNvSpPr txBox="1"/>
          <p:nvPr/>
        </p:nvSpPr>
        <p:spPr>
          <a:xfrm>
            <a:off x="662397" y="5776315"/>
            <a:ext cx="3090996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Övriga arter</a:t>
            </a:r>
          </a:p>
          <a:p>
            <a:r>
              <a:rPr lang="sv-SE" dirty="0" smtClean="0"/>
              <a:t>Vatten, gråskimlig, större brun</a:t>
            </a:r>
          </a:p>
          <a:p>
            <a:r>
              <a:rPr lang="sv-SE" dirty="0"/>
              <a:t>Dvärgpipistrell, Trollpipistrell</a:t>
            </a:r>
          </a:p>
        </p:txBody>
      </p:sp>
      <p:sp>
        <p:nvSpPr>
          <p:cNvPr id="163" name="textruta 162"/>
          <p:cNvSpPr txBox="1"/>
          <p:nvPr/>
        </p:nvSpPr>
        <p:spPr>
          <a:xfrm>
            <a:off x="7218212" y="5442054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Bevara och restaurera biotoper med hög insektsproduktion</a:t>
            </a:r>
            <a:endParaRPr lang="sv-SE" dirty="0"/>
          </a:p>
        </p:txBody>
      </p:sp>
      <p:sp>
        <p:nvSpPr>
          <p:cNvPr id="200" name="textruta 199"/>
          <p:cNvSpPr txBox="1"/>
          <p:nvPr/>
        </p:nvSpPr>
        <p:spPr>
          <a:xfrm>
            <a:off x="7218212" y="4699441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</a:t>
            </a:r>
          </a:p>
        </p:txBody>
      </p:sp>
      <p:sp>
        <p:nvSpPr>
          <p:cNvPr id="20" name="Rektangel 19"/>
          <p:cNvSpPr/>
          <p:nvPr/>
        </p:nvSpPr>
        <p:spPr>
          <a:xfrm>
            <a:off x="6549292" y="500040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/>
        </p:nvSpPr>
        <p:spPr>
          <a:xfrm>
            <a:off x="6632027" y="453340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/>
          <p:cNvSpPr/>
          <p:nvPr/>
        </p:nvSpPr>
        <p:spPr>
          <a:xfrm>
            <a:off x="6696840" y="408424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6728914" y="3667629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6876462" y="3234943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/>
          <p:cNvSpPr/>
          <p:nvPr/>
        </p:nvSpPr>
        <p:spPr>
          <a:xfrm>
            <a:off x="6916474" y="284003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/>
          <p:cNvSpPr txBox="1"/>
          <p:nvPr/>
        </p:nvSpPr>
        <p:spPr>
          <a:xfrm rot="5400000">
            <a:off x="9764514" y="3866631"/>
            <a:ext cx="407417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Kompensationsåtgärder</a:t>
            </a:r>
            <a:endParaRPr lang="sv-SE" dirty="0"/>
          </a:p>
        </p:txBody>
      </p:sp>
      <p:sp>
        <p:nvSpPr>
          <p:cNvPr id="41" name="Rektangel 40"/>
          <p:cNvSpPr/>
          <p:nvPr/>
        </p:nvSpPr>
        <p:spPr>
          <a:xfrm>
            <a:off x="6466114" y="4964180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/>
          <p:cNvSpPr/>
          <p:nvPr/>
        </p:nvSpPr>
        <p:spPr>
          <a:xfrm>
            <a:off x="6549292" y="4606122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/>
          <p:cNvSpPr/>
          <p:nvPr/>
        </p:nvSpPr>
        <p:spPr>
          <a:xfrm>
            <a:off x="6657080" y="425456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/>
          <p:cNvSpPr/>
          <p:nvPr/>
        </p:nvSpPr>
        <p:spPr>
          <a:xfrm>
            <a:off x="6703482" y="392999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/>
          <p:cNvSpPr/>
          <p:nvPr/>
        </p:nvSpPr>
        <p:spPr>
          <a:xfrm>
            <a:off x="6690475" y="3604794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/>
          <p:cNvSpPr/>
          <p:nvPr/>
        </p:nvSpPr>
        <p:spPr>
          <a:xfrm>
            <a:off x="6815805" y="329556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Rak pilkoppling 65"/>
          <p:cNvCxnSpPr>
            <a:stCxn id="106" idx="3"/>
            <a:endCxn id="77" idx="1"/>
          </p:cNvCxnSpPr>
          <p:nvPr/>
        </p:nvCxnSpPr>
        <p:spPr>
          <a:xfrm flipV="1">
            <a:off x="3753393" y="1734142"/>
            <a:ext cx="814253" cy="354128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/>
          <p:cNvCxnSpPr>
            <a:stCxn id="77" idx="3"/>
            <a:endCxn id="67" idx="1"/>
          </p:cNvCxnSpPr>
          <p:nvPr/>
        </p:nvCxnSpPr>
        <p:spPr>
          <a:xfrm>
            <a:off x="6451962" y="1734142"/>
            <a:ext cx="766250" cy="17279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koppling 48"/>
          <p:cNvCxnSpPr>
            <a:stCxn id="106" idx="3"/>
            <a:endCxn id="12" idx="1"/>
          </p:cNvCxnSpPr>
          <p:nvPr/>
        </p:nvCxnSpPr>
        <p:spPr>
          <a:xfrm flipV="1">
            <a:off x="3753393" y="3779374"/>
            <a:ext cx="814253" cy="14960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koppling 49"/>
          <p:cNvCxnSpPr>
            <a:stCxn id="106" idx="3"/>
            <a:endCxn id="14" idx="1"/>
          </p:cNvCxnSpPr>
          <p:nvPr/>
        </p:nvCxnSpPr>
        <p:spPr>
          <a:xfrm>
            <a:off x="3753393" y="5275422"/>
            <a:ext cx="814253" cy="69007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pilkoppling 51"/>
          <p:cNvCxnSpPr>
            <a:stCxn id="12" idx="3"/>
            <a:endCxn id="200" idx="1"/>
          </p:cNvCxnSpPr>
          <p:nvPr/>
        </p:nvCxnSpPr>
        <p:spPr>
          <a:xfrm>
            <a:off x="6466114" y="3779374"/>
            <a:ext cx="752098" cy="124323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/>
          <p:cNvCxnSpPr>
            <a:stCxn id="14" idx="3"/>
            <a:endCxn id="163" idx="1"/>
          </p:cNvCxnSpPr>
          <p:nvPr/>
        </p:nvCxnSpPr>
        <p:spPr>
          <a:xfrm flipV="1">
            <a:off x="6466114" y="5765220"/>
            <a:ext cx="752098" cy="20028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67957" y="311078"/>
            <a:ext cx="2830285" cy="644435"/>
          </a:xfrm>
        </p:spPr>
        <p:txBody>
          <a:bodyPr>
            <a:normAutofit fontScale="90000"/>
          </a:bodyPr>
          <a:lstStyle/>
          <a:p>
            <a:r>
              <a:rPr lang="sv-SE" u="sng" dirty="0"/>
              <a:t>O</a:t>
            </a:r>
            <a:r>
              <a:rPr lang="sv-SE" u="sng" dirty="0" smtClean="0"/>
              <a:t>bservation</a:t>
            </a:r>
            <a:endParaRPr lang="sv-SE" u="sng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86740" y="249942"/>
            <a:ext cx="3018609" cy="72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Vilken art	</a:t>
            </a:r>
            <a:endParaRPr lang="sv-SE" u="sng" dirty="0"/>
          </a:p>
        </p:txBody>
      </p:sp>
      <p:sp>
        <p:nvSpPr>
          <p:cNvPr id="6" name="textruta 5"/>
          <p:cNvSpPr txBox="1"/>
          <p:nvPr/>
        </p:nvSpPr>
        <p:spPr>
          <a:xfrm>
            <a:off x="655321" y="1133977"/>
            <a:ext cx="309807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skogslevande</a:t>
            </a:r>
          </a:p>
          <a:p>
            <a:r>
              <a:rPr lang="sv-SE" dirty="0" smtClean="0"/>
              <a:t>Bechstein, större musöra, nymf, (sydpipistrell)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55320" y="2217895"/>
            <a:ext cx="309807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Skogslevande </a:t>
            </a:r>
          </a:p>
          <a:p>
            <a:r>
              <a:rPr lang="sv-SE" dirty="0" smtClean="0"/>
              <a:t>Frans, (brunlångöra), barbastell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55320" y="3046704"/>
            <a:ext cx="309807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Skogslevande</a:t>
            </a:r>
          </a:p>
          <a:p>
            <a:r>
              <a:rPr lang="sv-SE" dirty="0" smtClean="0"/>
              <a:t>Mustasch, taiga, 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62397" y="3851198"/>
            <a:ext cx="309099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Övriga arter</a:t>
            </a:r>
          </a:p>
          <a:p>
            <a:r>
              <a:rPr lang="sv-SE" dirty="0" smtClean="0"/>
              <a:t>Damm, mindre brun, grålångöra (sydpipistrell)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567646" y="3179209"/>
            <a:ext cx="18984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Många observationer</a:t>
            </a:r>
          </a:p>
          <a:p>
            <a:r>
              <a:rPr lang="sv-SE" dirty="0" smtClean="0"/>
              <a:t>Permanent förekommande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567646" y="5226837"/>
            <a:ext cx="189846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Enstaka, passerande</a:t>
            </a:r>
          </a:p>
          <a:p>
            <a:r>
              <a:rPr lang="sv-SE" dirty="0" smtClean="0"/>
              <a:t>Funnen </a:t>
            </a:r>
            <a:r>
              <a:rPr lang="sv-SE" dirty="0"/>
              <a:t>död eller vilande</a:t>
            </a:r>
          </a:p>
          <a:p>
            <a:endParaRPr lang="sv-SE" dirty="0"/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7119707" y="349276"/>
            <a:ext cx="3065417" cy="60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Åtgärd		</a:t>
            </a:r>
            <a:endParaRPr lang="sv-SE" u="sng" dirty="0"/>
          </a:p>
        </p:txBody>
      </p:sp>
      <p:sp>
        <p:nvSpPr>
          <p:cNvPr id="63" name="textruta 62"/>
          <p:cNvSpPr txBox="1"/>
          <p:nvPr/>
        </p:nvSpPr>
        <p:spPr>
          <a:xfrm>
            <a:off x="7218212" y="1143238"/>
            <a:ext cx="434557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Avsättning</a:t>
            </a:r>
            <a:endParaRPr lang="sv-SE" dirty="0"/>
          </a:p>
        </p:txBody>
      </p:sp>
      <p:sp>
        <p:nvSpPr>
          <p:cNvPr id="64" name="textruta 63"/>
          <p:cNvSpPr txBox="1"/>
          <p:nvPr/>
        </p:nvSpPr>
        <p:spPr>
          <a:xfrm>
            <a:off x="7218212" y="2004322"/>
            <a:ext cx="4345579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Spara </a:t>
            </a:r>
            <a:r>
              <a:rPr lang="sv-SE" dirty="0" err="1" smtClean="0"/>
              <a:t>hålträd</a:t>
            </a:r>
            <a:r>
              <a:rPr lang="sv-SE" dirty="0" smtClean="0"/>
              <a:t>, bevara biotoper med </a:t>
            </a:r>
            <a:r>
              <a:rPr lang="sv-SE" dirty="0"/>
              <a:t>hög </a:t>
            </a:r>
            <a:r>
              <a:rPr lang="sv-SE" dirty="0" smtClean="0"/>
              <a:t>insektsproduktion, buffertzon </a:t>
            </a:r>
            <a:r>
              <a:rPr lang="sv-SE" dirty="0"/>
              <a:t>runt </a:t>
            </a:r>
            <a:r>
              <a:rPr lang="sv-SE" dirty="0" smtClean="0"/>
              <a:t>viloplatser, 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5" name="textruta 64"/>
          <p:cNvSpPr txBox="1"/>
          <p:nvPr/>
        </p:nvSpPr>
        <p:spPr>
          <a:xfrm>
            <a:off x="7218212" y="3989697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</a:t>
            </a:r>
            <a:r>
              <a:rPr lang="sv-SE" dirty="0" smtClean="0"/>
              <a:t>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7218212" y="3000427"/>
            <a:ext cx="4345578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buffertzon runt </a:t>
            </a:r>
            <a:r>
              <a:rPr lang="sv-SE" dirty="0" smtClean="0"/>
              <a:t>viloplatser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7218212" y="6175121"/>
            <a:ext cx="434557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Ingen anpassning krävs</a:t>
            </a:r>
            <a:endParaRPr lang="sv-SE" dirty="0"/>
          </a:p>
        </p:txBody>
      </p:sp>
      <p:sp>
        <p:nvSpPr>
          <p:cNvPr id="69" name="textruta 68"/>
          <p:cNvSpPr txBox="1"/>
          <p:nvPr/>
        </p:nvSpPr>
        <p:spPr>
          <a:xfrm>
            <a:off x="7218212" y="1573780"/>
            <a:ext cx="434557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Området bör inventeras</a:t>
            </a:r>
            <a:endParaRPr lang="sv-SE" dirty="0"/>
          </a:p>
        </p:txBody>
      </p:sp>
      <p:sp>
        <p:nvSpPr>
          <p:cNvPr id="77" name="textruta 76"/>
          <p:cNvSpPr txBox="1"/>
          <p:nvPr/>
        </p:nvSpPr>
        <p:spPr>
          <a:xfrm>
            <a:off x="4567646" y="1133977"/>
            <a:ext cx="18843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Reproduktions-plats</a:t>
            </a:r>
          </a:p>
          <a:p>
            <a:r>
              <a:rPr lang="sv-SE" dirty="0" err="1"/>
              <a:t>Vilo</a:t>
            </a:r>
            <a:r>
              <a:rPr lang="sv-SE" dirty="0"/>
              <a:t>/övervintringsplats</a:t>
            </a:r>
          </a:p>
        </p:txBody>
      </p:sp>
      <p:sp>
        <p:nvSpPr>
          <p:cNvPr id="106" name="textruta 105"/>
          <p:cNvSpPr txBox="1"/>
          <p:nvPr/>
        </p:nvSpPr>
        <p:spPr>
          <a:xfrm>
            <a:off x="662397" y="4952256"/>
            <a:ext cx="309099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Övriga arter</a:t>
            </a:r>
          </a:p>
          <a:p>
            <a:r>
              <a:rPr lang="sv-SE" dirty="0" smtClean="0"/>
              <a:t>Syd, nord</a:t>
            </a:r>
            <a:endParaRPr lang="sv-SE" dirty="0"/>
          </a:p>
        </p:txBody>
      </p:sp>
      <p:sp>
        <p:nvSpPr>
          <p:cNvPr id="107" name="textruta 106"/>
          <p:cNvSpPr txBox="1"/>
          <p:nvPr/>
        </p:nvSpPr>
        <p:spPr>
          <a:xfrm>
            <a:off x="662397" y="5776315"/>
            <a:ext cx="3090996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Övriga arter</a:t>
            </a:r>
          </a:p>
          <a:p>
            <a:r>
              <a:rPr lang="sv-SE" dirty="0" smtClean="0"/>
              <a:t>Vatten, gråskimlig, större brun</a:t>
            </a:r>
          </a:p>
          <a:p>
            <a:r>
              <a:rPr lang="sv-SE" dirty="0"/>
              <a:t>Dvärgpipistrell, Trollpipistrell</a:t>
            </a:r>
          </a:p>
        </p:txBody>
      </p:sp>
      <p:sp>
        <p:nvSpPr>
          <p:cNvPr id="163" name="textruta 162"/>
          <p:cNvSpPr txBox="1"/>
          <p:nvPr/>
        </p:nvSpPr>
        <p:spPr>
          <a:xfrm>
            <a:off x="7218212" y="5442054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Bevara och restaurera biotoper med hög insektsproduktion</a:t>
            </a:r>
            <a:endParaRPr lang="sv-SE" dirty="0"/>
          </a:p>
        </p:txBody>
      </p:sp>
      <p:sp>
        <p:nvSpPr>
          <p:cNvPr id="200" name="textruta 199"/>
          <p:cNvSpPr txBox="1"/>
          <p:nvPr/>
        </p:nvSpPr>
        <p:spPr>
          <a:xfrm>
            <a:off x="7218212" y="4699441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</a:t>
            </a:r>
          </a:p>
        </p:txBody>
      </p:sp>
      <p:sp>
        <p:nvSpPr>
          <p:cNvPr id="20" name="Rektangel 19"/>
          <p:cNvSpPr/>
          <p:nvPr/>
        </p:nvSpPr>
        <p:spPr>
          <a:xfrm>
            <a:off x="6549292" y="500040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/>
        </p:nvSpPr>
        <p:spPr>
          <a:xfrm>
            <a:off x="6632027" y="453340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/>
          <p:cNvSpPr/>
          <p:nvPr/>
        </p:nvSpPr>
        <p:spPr>
          <a:xfrm>
            <a:off x="6696840" y="408424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6728914" y="3667629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6876462" y="3234943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/>
          <p:cNvSpPr/>
          <p:nvPr/>
        </p:nvSpPr>
        <p:spPr>
          <a:xfrm>
            <a:off x="6916474" y="284003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/>
          <p:cNvSpPr txBox="1"/>
          <p:nvPr/>
        </p:nvSpPr>
        <p:spPr>
          <a:xfrm rot="5400000">
            <a:off x="9764514" y="3866631"/>
            <a:ext cx="407417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Kompensationsåtgärder</a:t>
            </a:r>
            <a:endParaRPr lang="sv-SE" dirty="0"/>
          </a:p>
        </p:txBody>
      </p:sp>
      <p:sp>
        <p:nvSpPr>
          <p:cNvPr id="41" name="Rektangel 40"/>
          <p:cNvSpPr/>
          <p:nvPr/>
        </p:nvSpPr>
        <p:spPr>
          <a:xfrm>
            <a:off x="6466114" y="4964180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/>
          <p:cNvSpPr/>
          <p:nvPr/>
        </p:nvSpPr>
        <p:spPr>
          <a:xfrm>
            <a:off x="6549292" y="4606122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/>
          <p:cNvSpPr/>
          <p:nvPr/>
        </p:nvSpPr>
        <p:spPr>
          <a:xfrm>
            <a:off x="6657080" y="425456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/>
          <p:cNvSpPr/>
          <p:nvPr/>
        </p:nvSpPr>
        <p:spPr>
          <a:xfrm>
            <a:off x="6703482" y="392999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/>
          <p:cNvSpPr/>
          <p:nvPr/>
        </p:nvSpPr>
        <p:spPr>
          <a:xfrm>
            <a:off x="6690475" y="3604794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/>
          <p:cNvSpPr/>
          <p:nvPr/>
        </p:nvSpPr>
        <p:spPr>
          <a:xfrm>
            <a:off x="6815805" y="329556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Rak pilkoppling 65"/>
          <p:cNvCxnSpPr>
            <a:stCxn id="107" idx="3"/>
            <a:endCxn id="77" idx="1"/>
          </p:cNvCxnSpPr>
          <p:nvPr/>
        </p:nvCxnSpPr>
        <p:spPr>
          <a:xfrm flipV="1">
            <a:off x="3753393" y="1734142"/>
            <a:ext cx="814253" cy="45038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/>
          <p:cNvCxnSpPr>
            <a:stCxn id="77" idx="3"/>
            <a:endCxn id="67" idx="1"/>
          </p:cNvCxnSpPr>
          <p:nvPr/>
        </p:nvCxnSpPr>
        <p:spPr>
          <a:xfrm>
            <a:off x="6451962" y="1734142"/>
            <a:ext cx="766250" cy="172795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koppling 48"/>
          <p:cNvCxnSpPr>
            <a:stCxn id="107" idx="3"/>
            <a:endCxn id="12" idx="1"/>
          </p:cNvCxnSpPr>
          <p:nvPr/>
        </p:nvCxnSpPr>
        <p:spPr>
          <a:xfrm flipV="1">
            <a:off x="3753393" y="3779374"/>
            <a:ext cx="814253" cy="24586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koppling 49"/>
          <p:cNvCxnSpPr>
            <a:stCxn id="107" idx="3"/>
            <a:endCxn id="14" idx="1"/>
          </p:cNvCxnSpPr>
          <p:nvPr/>
        </p:nvCxnSpPr>
        <p:spPr>
          <a:xfrm flipV="1">
            <a:off x="3753393" y="5965501"/>
            <a:ext cx="814253" cy="27247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pilkoppling 51"/>
          <p:cNvCxnSpPr>
            <a:stCxn id="12" idx="3"/>
            <a:endCxn id="163" idx="1"/>
          </p:cNvCxnSpPr>
          <p:nvPr/>
        </p:nvCxnSpPr>
        <p:spPr>
          <a:xfrm>
            <a:off x="6466114" y="3779374"/>
            <a:ext cx="752098" cy="198584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/>
          <p:cNvCxnSpPr>
            <a:stCxn id="14" idx="3"/>
            <a:endCxn id="68" idx="1"/>
          </p:cNvCxnSpPr>
          <p:nvPr/>
        </p:nvCxnSpPr>
        <p:spPr>
          <a:xfrm>
            <a:off x="6466114" y="5965501"/>
            <a:ext cx="752098" cy="3942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7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838200" y="179723"/>
            <a:ext cx="10515600" cy="5051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latin typeface="Eras Medium ITC" panose="020B0602030504020804" pitchFamily="34" charset="0"/>
              </a:rPr>
              <a:t>Inte bara relevant för myndigheter</a:t>
            </a:r>
            <a:endParaRPr lang="sv-SE" sz="3600" dirty="0">
              <a:latin typeface="Eras Medium ITC" panose="020B06020305040208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752475"/>
            <a:ext cx="85915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700089"/>
            <a:ext cx="65913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9" y="723900"/>
            <a:ext cx="7400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638175"/>
            <a:ext cx="7753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7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Eras Medium ITC" panose="020B0602030504020804" pitchFamily="34" charset="0"/>
              </a:rPr>
              <a:t>Vad är problemet?</a:t>
            </a:r>
            <a:endParaRPr lang="sv-SE" dirty="0">
              <a:latin typeface="Eras Medium ITC" panose="020B06020305040208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5884217" cy="4351338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Eras Medium ITC" panose="020B0602030504020804" pitchFamily="34" charset="0"/>
              </a:rPr>
              <a:t>Fladdermössen har ett strikt skydd enligt Artskyddsförordningen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Fladdermusobservationer dyker upp överallt, t.ex. i Artportalen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Men vad betyder det i praktiken: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Måste jag stoppa en exploatering/skogsavverkning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Måste jag inventera fladdermöss</a:t>
            </a:r>
            <a:endParaRPr lang="sv-SE" dirty="0">
              <a:latin typeface="Eras Medium ITC" panose="020B0602030504020804" pitchFamily="34" charset="0"/>
            </a:endParaRPr>
          </a:p>
        </p:txBody>
      </p:sp>
      <p:pic>
        <p:nvPicPr>
          <p:cNvPr id="4" name="Picture 2" descr="Jeanetts Tankeverkstad: Skr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88" y="2458786"/>
            <a:ext cx="4030915" cy="42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text och tankebubbla 4"/>
          <p:cNvSpPr/>
          <p:nvPr/>
        </p:nvSpPr>
        <p:spPr>
          <a:xfrm>
            <a:off x="8160232" y="76824"/>
            <a:ext cx="3874638" cy="2093661"/>
          </a:xfrm>
          <a:prstGeom prst="cloudCallout">
            <a:avLst>
              <a:gd name="adj1" fmla="val -15946"/>
              <a:gd name="adj2" fmla="val 7665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9186259" y="579995"/>
            <a:ext cx="2068043" cy="89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1" dirty="0" smtClean="0"/>
              <a:t>Hjälp, fladdermöss har observerats! </a:t>
            </a:r>
            <a:br>
              <a:rPr lang="sv-SE" sz="2000" b="1" dirty="0" smtClean="0"/>
            </a:br>
            <a:r>
              <a:rPr lang="sv-SE" sz="2000" b="1" dirty="0" smtClean="0"/>
              <a:t>Vad gör jag?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22551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latin typeface="Eras Medium ITC" panose="020B0602030504020804" pitchFamily="34" charset="0"/>
              </a:rPr>
              <a:t>Slutsatser</a:t>
            </a:r>
            <a:endParaRPr lang="sv-SE" dirty="0">
              <a:latin typeface="Eras Medium ITC" panose="020B06020305040208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>
                <a:latin typeface="Eras Medium ITC" panose="020B0602030504020804" pitchFamily="34" charset="0"/>
              </a:rPr>
              <a:t>Fladdermössen spelar ibland en avgörande roll i olika miljöbedömningar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Vi behöver tydliggöra 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hur fladdermusobservationer ska tolkas mot bakgrund av det skydd som de har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När och hur inventeringar bör göras. 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Vilka miljöer som bör inventeras.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När och hur fladdermöss kan kombineras med exploateringar/skogsbruk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Hur man kan kompensera fladdermöss vid exploateringar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Genom att kombinera observationstyp, hotstatus och habitatkrav kan vi på ett objektivt sätt föreslå lämpliga åtgärder utan konflikt med Artskyddsförordningen och utan negativ påverkan på bevarandestatusen</a:t>
            </a:r>
          </a:p>
        </p:txBody>
      </p:sp>
    </p:spTree>
    <p:extLst>
      <p:ext uri="{BB962C8B-B14F-4D97-AF65-F5344CB8AC3E}">
        <p14:creationId xmlns:p14="http://schemas.microsoft.com/office/powerpoint/2010/main" val="37018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67" y="0"/>
            <a:ext cx="5265715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858250" y="409575"/>
            <a:ext cx="3038475" cy="1924050"/>
          </a:xfrm>
          <a:prstGeom prst="cloudCallout">
            <a:avLst>
              <a:gd name="adj1" fmla="val -49046"/>
              <a:gd name="adj2" fmla="val 68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15449" y="1098550"/>
            <a:ext cx="2124075" cy="546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>
                <a:latin typeface="Eras Medium ITC" panose="020B0602030504020804" pitchFamily="34" charset="0"/>
              </a:rPr>
              <a:t>Tackar</a:t>
            </a:r>
            <a:endParaRPr lang="sv-SE" dirty="0">
              <a:latin typeface="Eras Medium ITC" panose="020B06020305040208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15449" y="5723615"/>
            <a:ext cx="2751489" cy="957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dirty="0" smtClean="0">
                <a:latin typeface="Eras Medium ITC" panose="020B0602030504020804" pitchFamily="34" charset="0"/>
                <a:hlinkClick r:id="rId3"/>
              </a:rPr>
              <a:t>Johnny.de.jong@slu.se</a:t>
            </a:r>
            <a:endParaRPr lang="sv-SE" sz="2000" dirty="0" smtClean="0">
              <a:latin typeface="Eras Medium ITC" panose="020B06020305040208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070-227 19 14</a:t>
            </a:r>
            <a:endParaRPr lang="sv-SE" sz="2000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Eras Medium ITC" panose="020B0602030504020804" pitchFamily="34" charset="0"/>
              </a:rPr>
              <a:t>Vad är problemet?</a:t>
            </a:r>
            <a:endParaRPr lang="sv-SE" dirty="0">
              <a:latin typeface="Eras Medium ITC" panose="020B0602030504020804" pitchFamily="34" charset="0"/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5884217" cy="4351338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Eras Medium ITC" panose="020B0602030504020804" pitchFamily="34" charset="0"/>
              </a:rPr>
              <a:t>Avverkningsanmälningar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Miljökonsekvensbedömningar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Verksamhetsutövaren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Konsulten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Länsstyrelsen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Kommunala exploateringar</a:t>
            </a:r>
          </a:p>
        </p:txBody>
      </p:sp>
      <p:pic>
        <p:nvPicPr>
          <p:cNvPr id="5" name="Picture 2" descr="440 Lilla my idéer | bakgrundsbilder iphone, illustration, blåa ro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5298" y="1876075"/>
            <a:ext cx="2870138" cy="24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Eras Medium ITC" panose="020B0602030504020804" pitchFamily="34" charset="0"/>
              </a:rPr>
              <a:t>Skydd av fladdermöss</a:t>
            </a:r>
            <a:endParaRPr lang="sv-SE" dirty="0">
              <a:latin typeface="Eras Medium ITC" panose="020B0602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2" y="2286307"/>
            <a:ext cx="7422931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>
                <a:latin typeface="Eras Medium ITC" panose="020B0602030504020804" pitchFamily="34" charset="0"/>
              </a:rPr>
              <a:t>Alla arter är fridlysta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Jaktlagstiftningen</a:t>
            </a:r>
          </a:p>
          <a:p>
            <a:r>
              <a:rPr lang="sv-SE" dirty="0">
                <a:latin typeface="Eras Medium ITC" panose="020B0602030504020804" pitchFamily="34" charset="0"/>
              </a:rPr>
              <a:t>Artskyddsförordningen (1999)</a:t>
            </a:r>
          </a:p>
          <a:p>
            <a:pPr marL="457200" lvl="1" indent="0">
              <a:buNone/>
            </a:pPr>
            <a:r>
              <a:rPr lang="sv-SE" dirty="0">
                <a:latin typeface="Eras Medium ITC" panose="020B0602030504020804" pitchFamily="34" charset="0"/>
              </a:rPr>
              <a:t>Huvudsyfte: att bevara eller återställa en arts gynnsamma bevarandestatus</a:t>
            </a:r>
          </a:p>
          <a:p>
            <a:r>
              <a:rPr lang="sv-SE" dirty="0">
                <a:latin typeface="Eras Medium ITC" panose="020B0602030504020804" pitchFamily="34" charset="0"/>
              </a:rPr>
              <a:t>Skogsbruk – bevara ekologisk funktionalitet</a:t>
            </a:r>
          </a:p>
          <a:p>
            <a:pPr marL="457200" lvl="1" indent="0">
              <a:buNone/>
            </a:pPr>
            <a:r>
              <a:rPr lang="sv-SE" dirty="0">
                <a:latin typeface="Eras Medium ITC" panose="020B0602030504020804" pitchFamily="34" charset="0"/>
              </a:rPr>
              <a:t>Ekologisk funktion: Den ekologiska funktion som en livsmiljö normalt tillhandahåller åt en art, till exempel som skydd eller födosöksplats</a:t>
            </a:r>
          </a:p>
          <a:p>
            <a:r>
              <a:rPr lang="sv-SE" dirty="0" err="1" smtClean="0">
                <a:latin typeface="Eras Medium ITC" panose="020B0602030504020804" pitchFamily="34" charset="0"/>
              </a:rPr>
              <a:t>Eurobats</a:t>
            </a:r>
            <a:r>
              <a:rPr lang="sv-SE" dirty="0" smtClean="0">
                <a:latin typeface="Eras Medium ITC" panose="020B0602030504020804" pitchFamily="34" charset="0"/>
              </a:rPr>
              <a:t> avtalet</a:t>
            </a:r>
          </a:p>
          <a:p>
            <a:pPr marL="457200" lvl="1" indent="0">
              <a:buNone/>
            </a:pPr>
            <a:r>
              <a:rPr lang="sv-SE" dirty="0" smtClean="0">
                <a:latin typeface="Eras Medium ITC" panose="020B0602030504020804" pitchFamily="34" charset="0"/>
              </a:rPr>
              <a:t>Skydda nyckelbiotoper</a:t>
            </a:r>
          </a:p>
          <a:p>
            <a:pPr marL="457200" lvl="1" indent="0">
              <a:buNone/>
            </a:pPr>
            <a:r>
              <a:rPr lang="sv-SE" dirty="0" smtClean="0">
                <a:latin typeface="Eras Medium ITC" panose="020B0602030504020804" pitchFamily="34" charset="0"/>
              </a:rPr>
              <a:t>Skydda alla arter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41" y="121656"/>
            <a:ext cx="4682407" cy="416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8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4" y="226105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v-SE" dirty="0" smtClean="0">
                <a:latin typeface="Eras Medium ITC" panose="020B0602030504020804" pitchFamily="34" charset="0"/>
              </a:rPr>
              <a:t>Förbjudet </a:t>
            </a:r>
            <a:r>
              <a:rPr lang="sv-SE" u="sng" dirty="0">
                <a:latin typeface="Eras Medium ITC" panose="020B0602030504020804" pitchFamily="34" charset="0"/>
              </a:rPr>
              <a:t>att avsiktligt störa fladdermöss</a:t>
            </a:r>
            <a:r>
              <a:rPr lang="sv-SE" dirty="0">
                <a:latin typeface="Eras Medium ITC" panose="020B0602030504020804" pitchFamily="34" charset="0"/>
              </a:rPr>
              <a:t>, särskilt under </a:t>
            </a:r>
            <a:r>
              <a:rPr lang="sv-SE" dirty="0" smtClean="0">
                <a:latin typeface="Eras Medium ITC" panose="020B0602030504020804" pitchFamily="34" charset="0"/>
              </a:rPr>
              <a:t>djurens parnings-</a:t>
            </a:r>
            <a:r>
              <a:rPr lang="sv-SE" dirty="0">
                <a:latin typeface="Eras Medium ITC" panose="020B0602030504020804" pitchFamily="34" charset="0"/>
              </a:rPr>
              <a:t>, uppfödnings-, övervintrings- och flyttningsperioder eller att skada eller </a:t>
            </a:r>
            <a:r>
              <a:rPr lang="sv-SE" dirty="0" smtClean="0">
                <a:latin typeface="Eras Medium ITC" panose="020B0602030504020804" pitchFamily="34" charset="0"/>
              </a:rPr>
              <a:t>förstöra deras </a:t>
            </a:r>
            <a:r>
              <a:rPr lang="sv-SE" dirty="0">
                <a:latin typeface="Eras Medium ITC" panose="020B0602030504020804" pitchFamily="34" charset="0"/>
              </a:rPr>
              <a:t>fortplantningsområden eller viloplatser</a:t>
            </a:r>
            <a:r>
              <a:rPr lang="sv-SE" dirty="0" smtClean="0">
                <a:latin typeface="Eras Medium ITC" panose="020B0602030504020804" pitchFamily="34" charset="0"/>
              </a:rPr>
              <a:t>. (</a:t>
            </a:r>
            <a:r>
              <a:rPr lang="sv-SE" dirty="0">
                <a:latin typeface="Eras Medium ITC" panose="020B0602030504020804" pitchFamily="34" charset="0"/>
              </a:rPr>
              <a:t>4 § </a:t>
            </a:r>
            <a:r>
              <a:rPr lang="sv-SE" dirty="0" smtClean="0">
                <a:latin typeface="Eras Medium ITC" panose="020B0602030504020804" pitchFamily="34" charset="0"/>
              </a:rPr>
              <a:t>artskyddsförordningen) </a:t>
            </a:r>
          </a:p>
          <a:p>
            <a:r>
              <a:rPr lang="sv-SE" dirty="0" smtClean="0">
                <a:latin typeface="Eras Medium ITC" panose="020B0602030504020804" pitchFamily="34" charset="0"/>
              </a:rPr>
              <a:t>Eftersom </a:t>
            </a:r>
            <a:r>
              <a:rPr lang="sv-SE" dirty="0">
                <a:latin typeface="Eras Medium ITC" panose="020B0602030504020804" pitchFamily="34" charset="0"/>
              </a:rPr>
              <a:t>fladdermöss normalt utnyttjar </a:t>
            </a:r>
            <a:r>
              <a:rPr lang="sv-SE" dirty="0" smtClean="0">
                <a:latin typeface="Eras Medium ITC" panose="020B0602030504020804" pitchFamily="34" charset="0"/>
              </a:rPr>
              <a:t>samma yngelplats </a:t>
            </a:r>
            <a:r>
              <a:rPr lang="sv-SE" dirty="0">
                <a:latin typeface="Eras Medium ITC" panose="020B0602030504020804" pitchFamily="34" charset="0"/>
              </a:rPr>
              <a:t>år efter år betraktas till exempel ett vindsutrymme i juridisk mening </a:t>
            </a:r>
            <a:r>
              <a:rPr lang="sv-SE" dirty="0" smtClean="0">
                <a:latin typeface="Eras Medium ITC" panose="020B0602030504020804" pitchFamily="34" charset="0"/>
              </a:rPr>
              <a:t>som fortplantningsområde </a:t>
            </a:r>
            <a:r>
              <a:rPr lang="sv-SE" u="sng" dirty="0">
                <a:latin typeface="Eras Medium ITC" panose="020B0602030504020804" pitchFamily="34" charset="0"/>
              </a:rPr>
              <a:t>även under perioder då djuren lämnat lokalen. </a:t>
            </a:r>
            <a:endParaRPr lang="sv-SE" u="sng" dirty="0" smtClean="0">
              <a:latin typeface="Eras Medium ITC" panose="020B0602030504020804" pitchFamily="34" charset="0"/>
            </a:endParaRPr>
          </a:p>
          <a:p>
            <a:r>
              <a:rPr lang="sv-SE" dirty="0">
                <a:latin typeface="Eras Medium ITC" panose="020B0602030504020804" pitchFamily="34" charset="0"/>
              </a:rPr>
              <a:t>Ett undantag från artskyddsbestämmelserna får </a:t>
            </a:r>
            <a:r>
              <a:rPr lang="sv-SE" dirty="0" smtClean="0">
                <a:latin typeface="Eras Medium ITC" panose="020B0602030504020804" pitchFamily="34" charset="0"/>
              </a:rPr>
              <a:t>inte försvåra </a:t>
            </a:r>
            <a:r>
              <a:rPr lang="sv-SE" dirty="0">
                <a:latin typeface="Eras Medium ITC" panose="020B0602030504020804" pitchFamily="34" charset="0"/>
              </a:rPr>
              <a:t>upprätthållandet av en </a:t>
            </a:r>
            <a:r>
              <a:rPr lang="sv-SE" u="sng" dirty="0">
                <a:latin typeface="Eras Medium ITC" panose="020B0602030504020804" pitchFamily="34" charset="0"/>
              </a:rPr>
              <a:t>gynnsam bevarandestatus </a:t>
            </a:r>
            <a:r>
              <a:rPr lang="sv-SE" dirty="0">
                <a:latin typeface="Eras Medium ITC" panose="020B0602030504020804" pitchFamily="34" charset="0"/>
              </a:rPr>
              <a:t>hos </a:t>
            </a:r>
            <a:r>
              <a:rPr lang="sv-SE" dirty="0" smtClean="0">
                <a:latin typeface="Eras Medium ITC" panose="020B0602030504020804" pitchFamily="34" charset="0"/>
              </a:rPr>
              <a:t>artens bestånd </a:t>
            </a:r>
            <a:r>
              <a:rPr lang="sv-SE" dirty="0">
                <a:latin typeface="Eras Medium ITC" panose="020B0602030504020804" pitchFamily="34" charset="0"/>
              </a:rPr>
              <a:t>i dess naturliga utbredningsområde.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2483" y="1322514"/>
            <a:ext cx="10515600" cy="736348"/>
          </a:xfrm>
        </p:spPr>
        <p:txBody>
          <a:bodyPr/>
          <a:lstStyle/>
          <a:p>
            <a:r>
              <a:rPr lang="sv-SE" sz="3200" dirty="0" smtClean="0">
                <a:latin typeface="Eras Medium ITC" panose="020B0602030504020804" pitchFamily="34" charset="0"/>
              </a:rPr>
              <a:t>Artskyddsförordningen</a:t>
            </a:r>
            <a:endParaRPr lang="sv-SE" sz="3200" dirty="0">
              <a:latin typeface="Eras Medium ITC" panose="020B06020305040208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>
                <a:latin typeface="Eras Medium ITC" panose="020B0602030504020804" pitchFamily="34" charset="0"/>
              </a:rPr>
              <a:t>Skydd av fladdermöss</a:t>
            </a:r>
            <a:endParaRPr lang="sv-SE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Eras Medium ITC" panose="020B0602030504020804" pitchFamily="34" charset="0"/>
              </a:rPr>
              <a:t>Hjälp, en fladdermus har observerats! </a:t>
            </a:r>
            <a:br>
              <a:rPr lang="sv-SE" dirty="0" smtClean="0">
                <a:latin typeface="Eras Medium ITC" panose="020B0602030504020804" pitchFamily="34" charset="0"/>
              </a:rPr>
            </a:br>
            <a:r>
              <a:rPr lang="sv-SE" dirty="0" smtClean="0">
                <a:latin typeface="Eras Medium ITC" panose="020B0602030504020804" pitchFamily="34" charset="0"/>
              </a:rPr>
              <a:t>Vad gör jag?</a:t>
            </a:r>
            <a:endParaRPr lang="sv-SE" dirty="0">
              <a:latin typeface="Eras Medium ITC" panose="020B0602030504020804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47543" y="1987808"/>
            <a:ext cx="5496950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Eras Medium ITC" panose="020B0602030504020804" pitchFamily="34" charset="0"/>
              </a:rPr>
              <a:t>Vilken eller vilka arter är det?</a:t>
            </a:r>
          </a:p>
          <a:p>
            <a:pPr lvl="1"/>
            <a:r>
              <a:rPr lang="sv-SE" dirty="0">
                <a:latin typeface="Eras Medium ITC" panose="020B0602030504020804" pitchFamily="34" charset="0"/>
              </a:rPr>
              <a:t>Skogslevande (</a:t>
            </a:r>
            <a:r>
              <a:rPr lang="sv-SE" i="1" dirty="0">
                <a:latin typeface="Eras Medium ITC" panose="020B0602030504020804" pitchFamily="34" charset="0"/>
              </a:rPr>
              <a:t>Myotis, </a:t>
            </a:r>
            <a:r>
              <a:rPr lang="sv-SE" i="1" dirty="0" smtClean="0">
                <a:latin typeface="Eras Medium ITC" panose="020B0602030504020804" pitchFamily="34" charset="0"/>
              </a:rPr>
              <a:t>Plecotus</a:t>
            </a:r>
            <a:r>
              <a:rPr lang="sv-SE" dirty="0" smtClean="0">
                <a:latin typeface="Eras Medium ITC" panose="020B0602030504020804" pitchFamily="34" charset="0"/>
              </a:rPr>
              <a:t>)</a:t>
            </a:r>
            <a:endParaRPr lang="sv-SE" dirty="0">
              <a:latin typeface="Eras Medium ITC" panose="020B0602030504020804" pitchFamily="34" charset="0"/>
            </a:endParaRP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Hotstatus</a:t>
            </a:r>
            <a:endParaRPr lang="sv-SE" dirty="0">
              <a:latin typeface="Eras Medium ITC" panose="020B0602030504020804" pitchFamily="34" charset="0"/>
            </a:endParaRPr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6464497" y="1987808"/>
            <a:ext cx="5496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latin typeface="Eras Medium ITC" panose="020B0602030504020804" pitchFamily="34" charset="0"/>
              </a:rPr>
              <a:t>Vad är det för typ av observation?</a:t>
            </a:r>
          </a:p>
          <a:p>
            <a:pPr lvl="1"/>
            <a:r>
              <a:rPr lang="sv-SE" dirty="0">
                <a:latin typeface="Eras Medium ITC" panose="020B0602030504020804" pitchFamily="34" charset="0"/>
              </a:rPr>
              <a:t>Finns det </a:t>
            </a:r>
            <a:r>
              <a:rPr lang="sv-SE" dirty="0"/>
              <a:t>Reproduktions-, vilo-, övervintringsplats</a:t>
            </a:r>
            <a:r>
              <a:rPr lang="sv-SE" dirty="0">
                <a:latin typeface="Eras Medium ITC" panose="020B0602030504020804" pitchFamily="34" charset="0"/>
              </a:rPr>
              <a:t>?</a:t>
            </a:r>
          </a:p>
          <a:p>
            <a:pPr lvl="1"/>
            <a:r>
              <a:rPr lang="sv-SE" dirty="0">
                <a:latin typeface="Eras Medium ITC" panose="020B0602030504020804" pitchFamily="34" charset="0"/>
              </a:rPr>
              <a:t>Permanent förekommande</a:t>
            </a:r>
          </a:p>
          <a:p>
            <a:pPr lvl="1"/>
            <a:r>
              <a:rPr lang="sv-SE" dirty="0">
                <a:latin typeface="Eras Medium ITC" panose="020B0602030504020804" pitchFamily="34" charset="0"/>
              </a:rPr>
              <a:t>Många observationer</a:t>
            </a:r>
          </a:p>
          <a:p>
            <a:pPr lvl="1"/>
            <a:r>
              <a:rPr lang="sv-SE" dirty="0">
                <a:latin typeface="Eras Medium ITC" panose="020B0602030504020804" pitchFamily="34" charset="0"/>
              </a:rPr>
              <a:t>Enstaka, passerande</a:t>
            </a:r>
          </a:p>
          <a:p>
            <a:pPr lvl="1"/>
            <a:r>
              <a:rPr lang="sv-SE" dirty="0">
                <a:latin typeface="Eras Medium ITC" panose="020B0602030504020804" pitchFamily="34" charset="0"/>
              </a:rPr>
              <a:t>Funnen död eller vilande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Årstid för observationen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Validerade fynd (vem har observerat)</a:t>
            </a:r>
          </a:p>
          <a:p>
            <a:pPr lvl="1"/>
            <a:r>
              <a:rPr lang="sv-SE" dirty="0" smtClean="0">
                <a:latin typeface="Eras Medium ITC" panose="020B0602030504020804" pitchFamily="34" charset="0"/>
              </a:rPr>
              <a:t>Utrustning</a:t>
            </a:r>
          </a:p>
          <a:p>
            <a:pPr lvl="1"/>
            <a:endParaRPr lang="sv-SE" dirty="0" smtClean="0">
              <a:latin typeface="Eras Medium ITC" panose="020B06020305040208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086857" y="4608488"/>
            <a:ext cx="392332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Obs: Alla arter är skyddade oberoende av hotstatus, men hotstatus påverkar vilken åtgärd som är möjlig.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67957" y="311078"/>
            <a:ext cx="2830285" cy="644435"/>
          </a:xfrm>
        </p:spPr>
        <p:txBody>
          <a:bodyPr>
            <a:normAutofit fontScale="90000"/>
          </a:bodyPr>
          <a:lstStyle/>
          <a:p>
            <a:r>
              <a:rPr lang="sv-SE" u="sng" dirty="0"/>
              <a:t>O</a:t>
            </a:r>
            <a:r>
              <a:rPr lang="sv-SE" u="sng" dirty="0" smtClean="0"/>
              <a:t>bservation</a:t>
            </a:r>
            <a:endParaRPr lang="sv-SE" u="sng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86740" y="249942"/>
            <a:ext cx="3018609" cy="72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Vilken art	</a:t>
            </a:r>
            <a:endParaRPr lang="sv-SE" u="sng" dirty="0"/>
          </a:p>
        </p:txBody>
      </p:sp>
      <p:sp>
        <p:nvSpPr>
          <p:cNvPr id="6" name="textruta 5"/>
          <p:cNvSpPr txBox="1"/>
          <p:nvPr/>
        </p:nvSpPr>
        <p:spPr>
          <a:xfrm>
            <a:off x="655321" y="1133977"/>
            <a:ext cx="309807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skogslevande</a:t>
            </a:r>
          </a:p>
          <a:p>
            <a:r>
              <a:rPr lang="sv-SE" dirty="0" smtClean="0"/>
              <a:t>Bechstein, större musöra, nymf, (sydpipistrell)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55320" y="2217895"/>
            <a:ext cx="309807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Skogslevande </a:t>
            </a:r>
          </a:p>
          <a:p>
            <a:r>
              <a:rPr lang="sv-SE" dirty="0" smtClean="0"/>
              <a:t>Frans, (brunlångöra), barbastell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55320" y="3046704"/>
            <a:ext cx="309807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Skogslevande</a:t>
            </a:r>
          </a:p>
          <a:p>
            <a:r>
              <a:rPr lang="sv-SE" dirty="0" smtClean="0"/>
              <a:t>Mustasch, taiga, 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62397" y="3851198"/>
            <a:ext cx="309099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Övriga arter</a:t>
            </a:r>
          </a:p>
          <a:p>
            <a:r>
              <a:rPr lang="sv-SE" dirty="0" smtClean="0"/>
              <a:t>Damm, mindre brun, grålångöra (sydpipistrell)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567646" y="3179209"/>
            <a:ext cx="18984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Många observationer</a:t>
            </a:r>
          </a:p>
          <a:p>
            <a:r>
              <a:rPr lang="sv-SE" dirty="0" smtClean="0"/>
              <a:t>Permanent förekommande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567646" y="5226837"/>
            <a:ext cx="189846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Enstaka, passerande</a:t>
            </a:r>
          </a:p>
          <a:p>
            <a:r>
              <a:rPr lang="sv-SE" dirty="0" smtClean="0"/>
              <a:t>Funnen </a:t>
            </a:r>
            <a:r>
              <a:rPr lang="sv-SE" dirty="0"/>
              <a:t>död eller vilande</a:t>
            </a:r>
          </a:p>
          <a:p>
            <a:endParaRPr lang="sv-SE" dirty="0"/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7119707" y="349276"/>
            <a:ext cx="3065417" cy="60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Åtgärd		</a:t>
            </a:r>
            <a:endParaRPr lang="sv-SE" u="sng" dirty="0"/>
          </a:p>
        </p:txBody>
      </p:sp>
      <p:sp>
        <p:nvSpPr>
          <p:cNvPr id="63" name="textruta 62"/>
          <p:cNvSpPr txBox="1"/>
          <p:nvPr/>
        </p:nvSpPr>
        <p:spPr>
          <a:xfrm>
            <a:off x="7218212" y="1143238"/>
            <a:ext cx="434557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Avsättning</a:t>
            </a:r>
            <a:endParaRPr lang="sv-SE" dirty="0"/>
          </a:p>
        </p:txBody>
      </p:sp>
      <p:sp>
        <p:nvSpPr>
          <p:cNvPr id="64" name="textruta 63"/>
          <p:cNvSpPr txBox="1"/>
          <p:nvPr/>
        </p:nvSpPr>
        <p:spPr>
          <a:xfrm>
            <a:off x="7218212" y="2004322"/>
            <a:ext cx="4345579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Spara </a:t>
            </a:r>
            <a:r>
              <a:rPr lang="sv-SE" dirty="0" err="1" smtClean="0"/>
              <a:t>hålträd</a:t>
            </a:r>
            <a:r>
              <a:rPr lang="sv-SE" dirty="0" smtClean="0"/>
              <a:t>, bevara biotoper med </a:t>
            </a:r>
            <a:r>
              <a:rPr lang="sv-SE" dirty="0"/>
              <a:t>hög </a:t>
            </a:r>
            <a:r>
              <a:rPr lang="sv-SE" dirty="0" smtClean="0"/>
              <a:t>insektsproduktion, buffertzon </a:t>
            </a:r>
            <a:r>
              <a:rPr lang="sv-SE" dirty="0"/>
              <a:t>runt </a:t>
            </a:r>
            <a:r>
              <a:rPr lang="sv-SE" dirty="0" smtClean="0"/>
              <a:t>viloplatser, 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5" name="textruta 64"/>
          <p:cNvSpPr txBox="1"/>
          <p:nvPr/>
        </p:nvSpPr>
        <p:spPr>
          <a:xfrm>
            <a:off x="7218212" y="3989697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</a:t>
            </a:r>
            <a:r>
              <a:rPr lang="sv-SE" dirty="0" smtClean="0"/>
              <a:t>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7218212" y="3000427"/>
            <a:ext cx="4345578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buffertzon runt </a:t>
            </a:r>
            <a:r>
              <a:rPr lang="sv-SE" dirty="0" smtClean="0"/>
              <a:t>viloplatser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7218212" y="6175121"/>
            <a:ext cx="434557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Ingen anpassning krävs</a:t>
            </a:r>
            <a:endParaRPr lang="sv-SE" dirty="0"/>
          </a:p>
        </p:txBody>
      </p:sp>
      <p:sp>
        <p:nvSpPr>
          <p:cNvPr id="69" name="textruta 68"/>
          <p:cNvSpPr txBox="1"/>
          <p:nvPr/>
        </p:nvSpPr>
        <p:spPr>
          <a:xfrm>
            <a:off x="7218212" y="1573780"/>
            <a:ext cx="434557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Området bör inventeras</a:t>
            </a:r>
            <a:endParaRPr lang="sv-SE" dirty="0"/>
          </a:p>
        </p:txBody>
      </p:sp>
      <p:sp>
        <p:nvSpPr>
          <p:cNvPr id="77" name="textruta 76"/>
          <p:cNvSpPr txBox="1"/>
          <p:nvPr/>
        </p:nvSpPr>
        <p:spPr>
          <a:xfrm>
            <a:off x="4567646" y="1133977"/>
            <a:ext cx="18843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Reproduktions-plats</a:t>
            </a:r>
          </a:p>
          <a:p>
            <a:r>
              <a:rPr lang="sv-SE" dirty="0" err="1"/>
              <a:t>Vilo</a:t>
            </a:r>
            <a:r>
              <a:rPr lang="sv-SE" dirty="0"/>
              <a:t>/övervintringsplats</a:t>
            </a:r>
          </a:p>
        </p:txBody>
      </p:sp>
      <p:sp>
        <p:nvSpPr>
          <p:cNvPr id="106" name="textruta 105"/>
          <p:cNvSpPr txBox="1"/>
          <p:nvPr/>
        </p:nvSpPr>
        <p:spPr>
          <a:xfrm>
            <a:off x="662397" y="4952256"/>
            <a:ext cx="309099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Övriga arter</a:t>
            </a:r>
          </a:p>
          <a:p>
            <a:r>
              <a:rPr lang="sv-SE" dirty="0" smtClean="0"/>
              <a:t>Syd, nord</a:t>
            </a:r>
            <a:endParaRPr lang="sv-SE" dirty="0"/>
          </a:p>
        </p:txBody>
      </p:sp>
      <p:sp>
        <p:nvSpPr>
          <p:cNvPr id="107" name="textruta 106"/>
          <p:cNvSpPr txBox="1"/>
          <p:nvPr/>
        </p:nvSpPr>
        <p:spPr>
          <a:xfrm>
            <a:off x="662397" y="5776315"/>
            <a:ext cx="3090996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Övriga arter</a:t>
            </a:r>
          </a:p>
          <a:p>
            <a:r>
              <a:rPr lang="sv-SE" dirty="0" smtClean="0"/>
              <a:t>Vatten, gråskimlig, större brun</a:t>
            </a:r>
          </a:p>
          <a:p>
            <a:r>
              <a:rPr lang="sv-SE" dirty="0"/>
              <a:t>Dvärgpipistrell, Trollpipistrell</a:t>
            </a:r>
          </a:p>
        </p:txBody>
      </p:sp>
      <p:sp>
        <p:nvSpPr>
          <p:cNvPr id="163" name="textruta 162"/>
          <p:cNvSpPr txBox="1"/>
          <p:nvPr/>
        </p:nvSpPr>
        <p:spPr>
          <a:xfrm>
            <a:off x="7218212" y="5442054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Bevara och restaurera biotoper med hög insektsproduktion</a:t>
            </a:r>
            <a:endParaRPr lang="sv-SE" dirty="0"/>
          </a:p>
        </p:txBody>
      </p:sp>
      <p:sp>
        <p:nvSpPr>
          <p:cNvPr id="200" name="textruta 199"/>
          <p:cNvSpPr txBox="1"/>
          <p:nvPr/>
        </p:nvSpPr>
        <p:spPr>
          <a:xfrm>
            <a:off x="7218212" y="4699441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</a:t>
            </a:r>
          </a:p>
        </p:txBody>
      </p:sp>
      <p:sp>
        <p:nvSpPr>
          <p:cNvPr id="20" name="Rektangel 19"/>
          <p:cNvSpPr/>
          <p:nvPr/>
        </p:nvSpPr>
        <p:spPr>
          <a:xfrm>
            <a:off x="6549292" y="500040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/>
        </p:nvSpPr>
        <p:spPr>
          <a:xfrm>
            <a:off x="6632027" y="453340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/>
          <p:cNvSpPr/>
          <p:nvPr/>
        </p:nvSpPr>
        <p:spPr>
          <a:xfrm>
            <a:off x="6696840" y="408424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6728914" y="3667629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6876462" y="3234943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/>
          <p:cNvSpPr/>
          <p:nvPr/>
        </p:nvSpPr>
        <p:spPr>
          <a:xfrm>
            <a:off x="6916474" y="284003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/>
          <p:cNvSpPr txBox="1"/>
          <p:nvPr/>
        </p:nvSpPr>
        <p:spPr>
          <a:xfrm rot="5400000">
            <a:off x="9764514" y="3866631"/>
            <a:ext cx="407417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Kompensationsåtgärder</a:t>
            </a:r>
            <a:endParaRPr lang="sv-SE" dirty="0"/>
          </a:p>
        </p:txBody>
      </p:sp>
      <p:cxnSp>
        <p:nvCxnSpPr>
          <p:cNvPr id="29" name="Rak pilkoppling 28"/>
          <p:cNvCxnSpPr/>
          <p:nvPr/>
        </p:nvCxnSpPr>
        <p:spPr>
          <a:xfrm>
            <a:off x="3753393" y="1595642"/>
            <a:ext cx="814253" cy="138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/>
          <p:cNvCxnSpPr>
            <a:endCxn id="63" idx="1"/>
          </p:cNvCxnSpPr>
          <p:nvPr/>
        </p:nvCxnSpPr>
        <p:spPr>
          <a:xfrm flipV="1">
            <a:off x="6451962" y="1327904"/>
            <a:ext cx="766250" cy="406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/>
          <p:cNvCxnSpPr/>
          <p:nvPr/>
        </p:nvCxnSpPr>
        <p:spPr>
          <a:xfrm flipV="1">
            <a:off x="3753393" y="5965501"/>
            <a:ext cx="814253" cy="2724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koppling 38"/>
          <p:cNvCxnSpPr>
            <a:endCxn id="68" idx="1"/>
          </p:cNvCxnSpPr>
          <p:nvPr/>
        </p:nvCxnSpPr>
        <p:spPr>
          <a:xfrm>
            <a:off x="6466114" y="5965501"/>
            <a:ext cx="752098" cy="39428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koppling 39"/>
          <p:cNvCxnSpPr>
            <a:endCxn id="69" idx="1"/>
          </p:cNvCxnSpPr>
          <p:nvPr/>
        </p:nvCxnSpPr>
        <p:spPr>
          <a:xfrm flipV="1">
            <a:off x="6466114" y="1758446"/>
            <a:ext cx="752098" cy="42070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ktangel 40"/>
          <p:cNvSpPr/>
          <p:nvPr/>
        </p:nvSpPr>
        <p:spPr>
          <a:xfrm>
            <a:off x="6466114" y="4964180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/>
          <p:cNvSpPr/>
          <p:nvPr/>
        </p:nvSpPr>
        <p:spPr>
          <a:xfrm>
            <a:off x="6549292" y="4606122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/>
          <p:cNvSpPr/>
          <p:nvPr/>
        </p:nvSpPr>
        <p:spPr>
          <a:xfrm>
            <a:off x="6657080" y="425456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/>
          <p:cNvSpPr/>
          <p:nvPr/>
        </p:nvSpPr>
        <p:spPr>
          <a:xfrm>
            <a:off x="6703482" y="392999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/>
          <p:cNvSpPr/>
          <p:nvPr/>
        </p:nvSpPr>
        <p:spPr>
          <a:xfrm>
            <a:off x="6690475" y="3604794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/>
          <p:cNvSpPr/>
          <p:nvPr/>
        </p:nvSpPr>
        <p:spPr>
          <a:xfrm>
            <a:off x="6815805" y="329556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/>
          <p:cNvSpPr/>
          <p:nvPr/>
        </p:nvSpPr>
        <p:spPr>
          <a:xfrm>
            <a:off x="7171558" y="1511161"/>
            <a:ext cx="2830286" cy="493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ubrik 1"/>
          <p:cNvSpPr txBox="1">
            <a:spLocks/>
          </p:cNvSpPr>
          <p:nvPr/>
        </p:nvSpPr>
        <p:spPr>
          <a:xfrm>
            <a:off x="8858390" y="334641"/>
            <a:ext cx="3127878" cy="435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200" dirty="0" smtClean="0"/>
              <a:t>Utan konflikt med artskyddsförordning</a:t>
            </a:r>
          </a:p>
          <a:p>
            <a:r>
              <a:rPr lang="sv-SE" sz="1200" dirty="0" smtClean="0"/>
              <a:t>Utan negativ påverkan på bevarandestatusen		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8714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latin typeface="Eras Medium ITC" panose="020B0602030504020804" pitchFamily="34" charset="0"/>
              </a:rPr>
              <a:t>När </a:t>
            </a:r>
            <a:r>
              <a:rPr lang="sv-SE" dirty="0" smtClean="0">
                <a:latin typeface="Eras Medium ITC" panose="020B0602030504020804" pitchFamily="34" charset="0"/>
              </a:rPr>
              <a:t>kan </a:t>
            </a:r>
            <a:r>
              <a:rPr lang="sv-SE" dirty="0">
                <a:latin typeface="Eras Medium ITC" panose="020B0602030504020804" pitchFamily="34" charset="0"/>
              </a:rPr>
              <a:t>man kräva en inventering</a:t>
            </a:r>
            <a:r>
              <a:rPr lang="sv-SE" dirty="0" smtClean="0">
                <a:latin typeface="Eras Medium ITC" panose="020B0602030504020804" pitchFamily="34" charset="0"/>
              </a:rPr>
              <a:t>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Skogs/jordbruk – pågående markanvändning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Väldigt sällan</a:t>
            </a:r>
          </a:p>
          <a:p>
            <a:r>
              <a:rPr lang="sv-SE" dirty="0" smtClean="0"/>
              <a:t>Kontinuerlig Ekologisk Funktionalitet</a:t>
            </a:r>
          </a:p>
          <a:p>
            <a:r>
              <a:rPr lang="sv-SE" dirty="0" smtClean="0"/>
              <a:t>Generell miljöhänsyn respektive avsättningar</a:t>
            </a:r>
          </a:p>
          <a:p>
            <a:r>
              <a:rPr lang="sv-SE" dirty="0" smtClean="0"/>
              <a:t>Undantag: När alternativet är avsättning</a:t>
            </a:r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Exploatering- förändrad markanvändning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/>
              <a:t>Nästan alltid</a:t>
            </a:r>
          </a:p>
          <a:p>
            <a:r>
              <a:rPr lang="sv-SE" dirty="0" smtClean="0"/>
              <a:t>Undantag: områden där det är osannolikt att det finns viloplatser (öppna gräsmarker, hårdgjorda ytor, industri-områden), ungskogar, hyggen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87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67957" y="311078"/>
            <a:ext cx="2830285" cy="644435"/>
          </a:xfrm>
        </p:spPr>
        <p:txBody>
          <a:bodyPr>
            <a:normAutofit fontScale="90000"/>
          </a:bodyPr>
          <a:lstStyle/>
          <a:p>
            <a:r>
              <a:rPr lang="sv-SE" u="sng" dirty="0"/>
              <a:t>O</a:t>
            </a:r>
            <a:r>
              <a:rPr lang="sv-SE" u="sng" dirty="0" smtClean="0"/>
              <a:t>bservation</a:t>
            </a:r>
            <a:endParaRPr lang="sv-SE" u="sng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86740" y="249942"/>
            <a:ext cx="3018609" cy="72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Vilken art	</a:t>
            </a:r>
            <a:endParaRPr lang="sv-SE" u="sng" dirty="0"/>
          </a:p>
        </p:txBody>
      </p:sp>
      <p:sp>
        <p:nvSpPr>
          <p:cNvPr id="6" name="textruta 5"/>
          <p:cNvSpPr txBox="1"/>
          <p:nvPr/>
        </p:nvSpPr>
        <p:spPr>
          <a:xfrm>
            <a:off x="655321" y="1133977"/>
            <a:ext cx="309807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skogslevande</a:t>
            </a:r>
          </a:p>
          <a:p>
            <a:r>
              <a:rPr lang="sv-SE" dirty="0" smtClean="0"/>
              <a:t>Bechstein, större musöra, nymf, (sydpipistrell)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55320" y="2217895"/>
            <a:ext cx="309807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Skogslevande </a:t>
            </a:r>
          </a:p>
          <a:p>
            <a:r>
              <a:rPr lang="sv-SE" dirty="0" smtClean="0"/>
              <a:t>Frans, (brunlångöra), barbastell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55320" y="3046704"/>
            <a:ext cx="309807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Skogslevande</a:t>
            </a:r>
          </a:p>
          <a:p>
            <a:r>
              <a:rPr lang="sv-SE" dirty="0" smtClean="0"/>
              <a:t>Mustasch, taiga, 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62397" y="3851198"/>
            <a:ext cx="309099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Hotad, Övriga arter</a:t>
            </a:r>
          </a:p>
          <a:p>
            <a:r>
              <a:rPr lang="sv-SE" dirty="0" smtClean="0"/>
              <a:t>Damm, mindre brun, grålångöra (sydpipistrell)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567646" y="3179209"/>
            <a:ext cx="18984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Många observationer</a:t>
            </a:r>
          </a:p>
          <a:p>
            <a:r>
              <a:rPr lang="sv-SE" dirty="0" smtClean="0"/>
              <a:t>Permanent förekommande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567646" y="5226837"/>
            <a:ext cx="189846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Enstaka, passerande</a:t>
            </a:r>
          </a:p>
          <a:p>
            <a:r>
              <a:rPr lang="sv-SE" dirty="0" smtClean="0"/>
              <a:t>Funnen </a:t>
            </a:r>
            <a:r>
              <a:rPr lang="sv-SE" dirty="0"/>
              <a:t>död eller vilande</a:t>
            </a:r>
          </a:p>
          <a:p>
            <a:endParaRPr lang="sv-SE" dirty="0"/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7119707" y="349276"/>
            <a:ext cx="3065417" cy="60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u="sng" dirty="0" smtClean="0"/>
              <a:t>Åtgärd		</a:t>
            </a:r>
            <a:endParaRPr lang="sv-SE" u="sng" dirty="0"/>
          </a:p>
        </p:txBody>
      </p:sp>
      <p:sp>
        <p:nvSpPr>
          <p:cNvPr id="63" name="textruta 62"/>
          <p:cNvSpPr txBox="1"/>
          <p:nvPr/>
        </p:nvSpPr>
        <p:spPr>
          <a:xfrm>
            <a:off x="7218212" y="1143238"/>
            <a:ext cx="434557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Avsättning</a:t>
            </a:r>
            <a:endParaRPr lang="sv-SE" dirty="0"/>
          </a:p>
        </p:txBody>
      </p:sp>
      <p:sp>
        <p:nvSpPr>
          <p:cNvPr id="64" name="textruta 63"/>
          <p:cNvSpPr txBox="1"/>
          <p:nvPr/>
        </p:nvSpPr>
        <p:spPr>
          <a:xfrm>
            <a:off x="7218212" y="2004322"/>
            <a:ext cx="4345579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Spara </a:t>
            </a:r>
            <a:r>
              <a:rPr lang="sv-SE" dirty="0" err="1" smtClean="0"/>
              <a:t>hålträd</a:t>
            </a:r>
            <a:r>
              <a:rPr lang="sv-SE" dirty="0" smtClean="0"/>
              <a:t>, bevara biotoper med </a:t>
            </a:r>
            <a:r>
              <a:rPr lang="sv-SE" dirty="0"/>
              <a:t>hög </a:t>
            </a:r>
            <a:r>
              <a:rPr lang="sv-SE" dirty="0" smtClean="0"/>
              <a:t>insektsproduktion, buffertzon </a:t>
            </a:r>
            <a:r>
              <a:rPr lang="sv-SE" dirty="0"/>
              <a:t>runt </a:t>
            </a:r>
            <a:r>
              <a:rPr lang="sv-SE" dirty="0" smtClean="0"/>
              <a:t>viloplatser, 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5" name="textruta 64"/>
          <p:cNvSpPr txBox="1"/>
          <p:nvPr/>
        </p:nvSpPr>
        <p:spPr>
          <a:xfrm>
            <a:off x="7218212" y="3989697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</a:t>
            </a:r>
            <a:r>
              <a:rPr lang="sv-SE" dirty="0" smtClean="0"/>
              <a:t>bevara </a:t>
            </a:r>
            <a:r>
              <a:rPr lang="sv-SE" dirty="0" err="1"/>
              <a:t>konnektivitet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7218212" y="3000427"/>
            <a:ext cx="4345578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insektsproduktion, buffertzon runt </a:t>
            </a:r>
            <a:r>
              <a:rPr lang="sv-SE" dirty="0" smtClean="0"/>
              <a:t>viloplatser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7218212" y="6175121"/>
            <a:ext cx="434557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Ingen anpassning krävs</a:t>
            </a:r>
            <a:endParaRPr lang="sv-SE" dirty="0"/>
          </a:p>
        </p:txBody>
      </p:sp>
      <p:sp>
        <p:nvSpPr>
          <p:cNvPr id="69" name="textruta 68"/>
          <p:cNvSpPr txBox="1"/>
          <p:nvPr/>
        </p:nvSpPr>
        <p:spPr>
          <a:xfrm>
            <a:off x="7218212" y="1573780"/>
            <a:ext cx="434557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Området bör inventeras</a:t>
            </a:r>
            <a:endParaRPr lang="sv-SE" dirty="0"/>
          </a:p>
        </p:txBody>
      </p:sp>
      <p:sp>
        <p:nvSpPr>
          <p:cNvPr id="77" name="textruta 76"/>
          <p:cNvSpPr txBox="1"/>
          <p:nvPr/>
        </p:nvSpPr>
        <p:spPr>
          <a:xfrm>
            <a:off x="4567646" y="1133977"/>
            <a:ext cx="18843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Reproduktions-plats</a:t>
            </a:r>
          </a:p>
          <a:p>
            <a:r>
              <a:rPr lang="sv-SE" dirty="0" err="1"/>
              <a:t>Vilo</a:t>
            </a:r>
            <a:r>
              <a:rPr lang="sv-SE" dirty="0"/>
              <a:t>/övervintringsplats</a:t>
            </a:r>
          </a:p>
        </p:txBody>
      </p:sp>
      <p:sp>
        <p:nvSpPr>
          <p:cNvPr id="106" name="textruta 105"/>
          <p:cNvSpPr txBox="1"/>
          <p:nvPr/>
        </p:nvSpPr>
        <p:spPr>
          <a:xfrm>
            <a:off x="662397" y="4952256"/>
            <a:ext cx="309099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NT, Övriga arter</a:t>
            </a:r>
          </a:p>
          <a:p>
            <a:r>
              <a:rPr lang="sv-SE" dirty="0" smtClean="0"/>
              <a:t>Syd, nord</a:t>
            </a:r>
            <a:endParaRPr lang="sv-SE" dirty="0"/>
          </a:p>
        </p:txBody>
      </p:sp>
      <p:sp>
        <p:nvSpPr>
          <p:cNvPr id="107" name="textruta 106"/>
          <p:cNvSpPr txBox="1"/>
          <p:nvPr/>
        </p:nvSpPr>
        <p:spPr>
          <a:xfrm>
            <a:off x="662397" y="5776315"/>
            <a:ext cx="3090996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/>
              <a:t>LC, Övriga arter</a:t>
            </a:r>
          </a:p>
          <a:p>
            <a:r>
              <a:rPr lang="sv-SE" dirty="0" smtClean="0"/>
              <a:t>Vatten, gråskimlig, större brun</a:t>
            </a:r>
          </a:p>
          <a:p>
            <a:r>
              <a:rPr lang="sv-SE" dirty="0"/>
              <a:t>Dvärgpipistrell, Trollpipistrell</a:t>
            </a:r>
          </a:p>
        </p:txBody>
      </p:sp>
      <p:sp>
        <p:nvSpPr>
          <p:cNvPr id="163" name="textruta 162"/>
          <p:cNvSpPr txBox="1"/>
          <p:nvPr/>
        </p:nvSpPr>
        <p:spPr>
          <a:xfrm>
            <a:off x="7218212" y="5442054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Bevara och restaurera biotoper med hög insektsproduktion</a:t>
            </a:r>
            <a:endParaRPr lang="sv-SE" dirty="0"/>
          </a:p>
        </p:txBody>
      </p:sp>
      <p:sp>
        <p:nvSpPr>
          <p:cNvPr id="200" name="textruta 199"/>
          <p:cNvSpPr txBox="1"/>
          <p:nvPr/>
        </p:nvSpPr>
        <p:spPr>
          <a:xfrm>
            <a:off x="7218212" y="4699441"/>
            <a:ext cx="43455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Spara </a:t>
            </a:r>
            <a:r>
              <a:rPr lang="sv-SE" dirty="0" err="1"/>
              <a:t>hålträd</a:t>
            </a:r>
            <a:r>
              <a:rPr lang="sv-SE" dirty="0"/>
              <a:t>, bevara biotoper med hög insektsproduktion</a:t>
            </a:r>
          </a:p>
        </p:txBody>
      </p:sp>
      <p:sp>
        <p:nvSpPr>
          <p:cNvPr id="20" name="Rektangel 19"/>
          <p:cNvSpPr/>
          <p:nvPr/>
        </p:nvSpPr>
        <p:spPr>
          <a:xfrm>
            <a:off x="6549292" y="500040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/>
        </p:nvSpPr>
        <p:spPr>
          <a:xfrm>
            <a:off x="6632027" y="453340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/>
          <p:cNvSpPr/>
          <p:nvPr/>
        </p:nvSpPr>
        <p:spPr>
          <a:xfrm>
            <a:off x="6696840" y="408424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6728914" y="3667629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6876462" y="3234943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/>
          <p:cNvSpPr/>
          <p:nvPr/>
        </p:nvSpPr>
        <p:spPr>
          <a:xfrm>
            <a:off x="6916474" y="2840037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/>
          <p:cNvSpPr txBox="1"/>
          <p:nvPr/>
        </p:nvSpPr>
        <p:spPr>
          <a:xfrm rot="5400000">
            <a:off x="9764514" y="3866631"/>
            <a:ext cx="407417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Kompensationsåtgärder</a:t>
            </a:r>
            <a:endParaRPr lang="sv-SE" dirty="0"/>
          </a:p>
        </p:txBody>
      </p:sp>
      <p:cxnSp>
        <p:nvCxnSpPr>
          <p:cNvPr id="29" name="Rak pilkoppling 28"/>
          <p:cNvCxnSpPr/>
          <p:nvPr/>
        </p:nvCxnSpPr>
        <p:spPr>
          <a:xfrm>
            <a:off x="3753393" y="1595642"/>
            <a:ext cx="814253" cy="138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/>
          <p:cNvCxnSpPr>
            <a:endCxn id="63" idx="1"/>
          </p:cNvCxnSpPr>
          <p:nvPr/>
        </p:nvCxnSpPr>
        <p:spPr>
          <a:xfrm flipV="1">
            <a:off x="6451962" y="1327904"/>
            <a:ext cx="766250" cy="406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ktangel 40"/>
          <p:cNvSpPr/>
          <p:nvPr/>
        </p:nvSpPr>
        <p:spPr>
          <a:xfrm>
            <a:off x="6466114" y="4964180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/>
          <p:cNvSpPr/>
          <p:nvPr/>
        </p:nvSpPr>
        <p:spPr>
          <a:xfrm>
            <a:off x="6549292" y="4606122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/>
          <p:cNvSpPr/>
          <p:nvPr/>
        </p:nvSpPr>
        <p:spPr>
          <a:xfrm>
            <a:off x="6657080" y="4254565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/>
          <p:cNvSpPr/>
          <p:nvPr/>
        </p:nvSpPr>
        <p:spPr>
          <a:xfrm>
            <a:off x="6703482" y="392999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/>
          <p:cNvSpPr/>
          <p:nvPr/>
        </p:nvSpPr>
        <p:spPr>
          <a:xfrm>
            <a:off x="6690475" y="3604794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/>
          <p:cNvSpPr/>
          <p:nvPr/>
        </p:nvSpPr>
        <p:spPr>
          <a:xfrm>
            <a:off x="6815805" y="3295561"/>
            <a:ext cx="295096" cy="1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Rak pilkoppling 41"/>
          <p:cNvCxnSpPr>
            <a:stCxn id="6" idx="3"/>
            <a:endCxn id="12" idx="1"/>
          </p:cNvCxnSpPr>
          <p:nvPr/>
        </p:nvCxnSpPr>
        <p:spPr>
          <a:xfrm>
            <a:off x="3753393" y="1595642"/>
            <a:ext cx="814253" cy="21837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/>
          <p:cNvCxnSpPr>
            <a:stCxn id="6" idx="3"/>
            <a:endCxn id="14" idx="1"/>
          </p:cNvCxnSpPr>
          <p:nvPr/>
        </p:nvCxnSpPr>
        <p:spPr>
          <a:xfrm>
            <a:off x="3753393" y="1595642"/>
            <a:ext cx="814253" cy="43698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koppling 48"/>
          <p:cNvCxnSpPr>
            <a:stCxn id="12" idx="3"/>
            <a:endCxn id="63" idx="1"/>
          </p:cNvCxnSpPr>
          <p:nvPr/>
        </p:nvCxnSpPr>
        <p:spPr>
          <a:xfrm flipV="1">
            <a:off x="6466114" y="1327904"/>
            <a:ext cx="752098" cy="2451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koppling 49"/>
          <p:cNvCxnSpPr>
            <a:stCxn id="14" idx="3"/>
            <a:endCxn id="69" idx="1"/>
          </p:cNvCxnSpPr>
          <p:nvPr/>
        </p:nvCxnSpPr>
        <p:spPr>
          <a:xfrm flipV="1">
            <a:off x="6466114" y="1758446"/>
            <a:ext cx="752098" cy="4207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1442</Words>
  <Application>Microsoft Office PowerPoint</Application>
  <PresentationFormat>Bredbild</PresentationFormat>
  <Paragraphs>295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Eras Medium ITC</vt:lpstr>
      <vt:lpstr>Office-tema</vt:lpstr>
      <vt:lpstr>Fladdermöss i konflikt med artskyddsförordningen – hur bör man hantera fladdermusobservationer i samband med skogsbruk och exploateringar?</vt:lpstr>
      <vt:lpstr>Vad är problemet?</vt:lpstr>
      <vt:lpstr>Vad är problemet?</vt:lpstr>
      <vt:lpstr>Skydd av fladdermöss</vt:lpstr>
      <vt:lpstr>Artskyddsförordningen</vt:lpstr>
      <vt:lpstr>Hjälp, en fladdermus har observerats!  Vad gör jag?</vt:lpstr>
      <vt:lpstr>Observation</vt:lpstr>
      <vt:lpstr>När kan man kräva en inventering?</vt:lpstr>
      <vt:lpstr>Observation</vt:lpstr>
      <vt:lpstr>Observation</vt:lpstr>
      <vt:lpstr>Kompensationsåtgärder</vt:lpstr>
      <vt:lpstr>Observation</vt:lpstr>
      <vt:lpstr>Observation</vt:lpstr>
      <vt:lpstr>Observation</vt:lpstr>
      <vt:lpstr>Observation</vt:lpstr>
      <vt:lpstr>PowerPoint-presentation</vt:lpstr>
      <vt:lpstr>PowerPoint-presentation</vt:lpstr>
      <vt:lpstr>PowerPoint-presentation</vt:lpstr>
      <vt:lpstr>PowerPoint-presentation</vt:lpstr>
      <vt:lpstr>Slutsatser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Johnny de Jong</dc:creator>
  <cp:lastModifiedBy>Johnny de Jong</cp:lastModifiedBy>
  <cp:revision>89</cp:revision>
  <dcterms:created xsi:type="dcterms:W3CDTF">2022-04-23T12:53:35Z</dcterms:created>
  <dcterms:modified xsi:type="dcterms:W3CDTF">2022-11-09T07:44:57Z</dcterms:modified>
</cp:coreProperties>
</file>