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89" r:id="rId3"/>
    <p:sldId id="290" r:id="rId4"/>
    <p:sldId id="301" r:id="rId5"/>
    <p:sldId id="298" r:id="rId6"/>
    <p:sldId id="292" r:id="rId7"/>
    <p:sldId id="303" r:id="rId8"/>
    <p:sldId id="304" r:id="rId9"/>
    <p:sldId id="293" r:id="rId10"/>
    <p:sldId id="302" r:id="rId11"/>
    <p:sldId id="294" r:id="rId12"/>
    <p:sldId id="291" r:id="rId13"/>
    <p:sldId id="297" r:id="rId14"/>
    <p:sldId id="296" r:id="rId15"/>
    <p:sldId id="305" r:id="rId16"/>
    <p:sldId id="299" r:id="rId17"/>
    <p:sldId id="300" r:id="rId18"/>
    <p:sldId id="295" r:id="rId19"/>
    <p:sldId id="284" r:id="rId20"/>
    <p:sldId id="277" r:id="rId21"/>
    <p:sldId id="268" r:id="rId22"/>
    <p:sldId id="258" r:id="rId23"/>
    <p:sldId id="271" r:id="rId24"/>
    <p:sldId id="275" r:id="rId25"/>
    <p:sldId id="288" r:id="rId26"/>
    <p:sldId id="274" r:id="rId27"/>
    <p:sldId id="257" r:id="rId28"/>
    <p:sldId id="272" r:id="rId29"/>
    <p:sldId id="259" r:id="rId30"/>
    <p:sldId id="261" r:id="rId31"/>
    <p:sldId id="285" r:id="rId32"/>
    <p:sldId id="260" r:id="rId33"/>
    <p:sldId id="262" r:id="rId34"/>
    <p:sldId id="263" r:id="rId35"/>
    <p:sldId id="286" r:id="rId36"/>
    <p:sldId id="267" r:id="rId37"/>
    <p:sldId id="270" r:id="rId38"/>
    <p:sldId id="264" r:id="rId39"/>
    <p:sldId id="269" r:id="rId40"/>
    <p:sldId id="273" r:id="rId41"/>
    <p:sldId id="26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7"/>
    <p:restoredTop sz="78397"/>
  </p:normalViewPr>
  <p:slideViewPr>
    <p:cSldViewPr snapToGrid="0" snapToObjects="1">
      <p:cViewPr varScale="1">
        <p:scale>
          <a:sx n="83" d="100"/>
          <a:sy n="83" d="100"/>
        </p:scale>
        <p:origin x="1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766C7-0122-DC49-8039-D5EBA7C559F9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7AB4B-AB61-2343-A51B-B24C67D6D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64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when I say ’subterranean’, most likely the first type of structure that comes to mind is a cave.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7AB4B-AB61-2343-A51B-B24C67D6D6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24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7AB4B-AB61-2343-A51B-B24C67D6D6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7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7AB4B-AB61-2343-A51B-B24C67D6D6C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99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Guano is important</a:t>
            </a:r>
          </a:p>
          <a:p>
            <a:endParaRPr lang="en-US" dirty="0">
              <a:effectLst/>
              <a:latin typeface="Calibri" panose="020F0502020204030204" pitchFamily="34" charset="0"/>
            </a:endParaRPr>
          </a:p>
          <a:p>
            <a:r>
              <a:rPr lang="en-US" dirty="0">
                <a:effectLst/>
                <a:latin typeface="Calibri" panose="020F0502020204030204" pitchFamily="34" charset="0"/>
              </a:rPr>
              <a:t>Endemic species rely on energy injection</a:t>
            </a:r>
          </a:p>
          <a:p>
            <a:endParaRPr lang="en-US" dirty="0">
              <a:effectLst/>
              <a:latin typeface="Calibri" panose="020F0502020204030204" pitchFamily="34" charset="0"/>
            </a:endParaRPr>
          </a:p>
          <a:p>
            <a:r>
              <a:rPr lang="en-US" dirty="0">
                <a:effectLst/>
                <a:latin typeface="Calibri" panose="020F0502020204030204" pitchFamily="34" charset="0"/>
              </a:rPr>
              <a:t>Increased species richness and diversity in caves where bats are present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7AB4B-AB61-2343-A51B-B24C67D6D6C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04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Accurately identify threats and conservation actions</a:t>
            </a:r>
          </a:p>
          <a:p>
            <a:endParaRPr lang="en-US" dirty="0"/>
          </a:p>
          <a:p>
            <a:r>
              <a:rPr lang="en-US" dirty="0"/>
              <a:t>More testing</a:t>
            </a:r>
          </a:p>
          <a:p>
            <a:r>
              <a:rPr lang="en-US" dirty="0"/>
              <a:t>Species specific; Southern latitudes</a:t>
            </a:r>
          </a:p>
          <a:p>
            <a:endParaRPr lang="en-US" dirty="0"/>
          </a:p>
          <a:p>
            <a:r>
              <a:rPr lang="en-US" dirty="0"/>
              <a:t>Consider other organisms when applying management strategies</a:t>
            </a:r>
          </a:p>
          <a:p>
            <a:endParaRPr lang="en-US" dirty="0"/>
          </a:p>
          <a:p>
            <a:r>
              <a:rPr lang="en-US" dirty="0"/>
              <a:t>Document success and </a:t>
            </a:r>
            <a:r>
              <a:rPr lang="en-US" dirty="0" err="1"/>
              <a:t>failtures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7AB4B-AB61-2343-A51B-B24C67D6D6C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0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does this apply to the north?</a:t>
            </a:r>
          </a:p>
          <a:p>
            <a:endParaRPr lang="en-US" dirty="0"/>
          </a:p>
          <a:p>
            <a:r>
              <a:rPr lang="en-US" dirty="0"/>
              <a:t>Consider the conservation of alternative roost structures, such as bunkers, scree etc.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Actionable recommendations- make sure someone else can implement what you recommend</a:t>
            </a:r>
          </a:p>
          <a:p>
            <a:endParaRPr lang="en-US" dirty="0"/>
          </a:p>
          <a:p>
            <a:pPr lvl="1"/>
            <a:r>
              <a:rPr lang="en-US" sz="1100" dirty="0"/>
              <a:t>We should monitor the population…” </a:t>
            </a:r>
          </a:p>
          <a:p>
            <a:pPr lvl="1"/>
            <a:r>
              <a:rPr lang="en-US" sz="1200" dirty="0"/>
              <a:t>“Management of the [habitat/species/population] is strongly advised…”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7AB4B-AB61-2343-A51B-B24C67D6D6C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02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B5927-0ED7-3E0F-CFB6-C90ECB0B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BFF963-B068-9D73-5134-A48C99621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64007-B693-2546-D7C5-099213F9E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E9A46-E454-B64B-B43F-D5928E4E2B51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B34B8-57D3-3DA5-C2F4-3FC141E5D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6BB2E-0F81-4525-7263-77D9355FD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16CB-3471-7144-9942-819E5AFE9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23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8B54E-220B-2460-62A0-375DE0B31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5D8771-C786-FA08-F47F-E934E74A0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1795E-956E-B806-7EDB-FF783CA29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E9A46-E454-B64B-B43F-D5928E4E2B51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D2DF5-BC7D-935E-0691-0569A484F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188AB-2527-82D2-D43E-571C23FD2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16CB-3471-7144-9942-819E5AFE9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93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944FE5-89E6-A8BA-86E1-4396A85F4F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6F3D00-B0E1-2BD7-B1EF-851DC8BC2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78883-F140-1FF9-DDDF-3415ECC0D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E9A46-E454-B64B-B43F-D5928E4E2B51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8C9D7-4066-4BB3-5628-68649490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2DBDA-664D-4A89-BF08-21BCC991A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16CB-3471-7144-9942-819E5AFE9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36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ECD57-7C21-607D-957A-3AA11A3CF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311EC-2961-0F41-5DDC-BFEF0FFF2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E49A1-0018-ED5C-026C-B2961AFC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E9A46-E454-B64B-B43F-D5928E4E2B51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E7266-899E-694A-371B-0E8149A98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924D0-C2A7-150D-FCB2-B048BA71D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16CB-3471-7144-9942-819E5AFE9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4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165EE-ABC3-2615-8831-223D8E230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321C2-A846-D7F5-BEF6-84B7297E0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CC5F8-441D-4E0B-768A-5FD568E72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E9A46-E454-B64B-B43F-D5928E4E2B51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E50C5-E3E4-F1EA-0B6C-BA3970F09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B62B4-F105-D199-3541-AC4D24F69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16CB-3471-7144-9942-819E5AFE9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9AD2C-707C-3B2E-AEFB-C1D6A1BF8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847FB-0A58-4E7A-551B-5A94A336FD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785099-004E-78D1-0059-E2DB61615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E3FCBF-F484-CA00-A74E-385814CD8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E9A46-E454-B64B-B43F-D5928E4E2B51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B1A4E-BE1D-99C3-F8E7-F7E76B96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F1C44-8E54-6ABC-58A4-6B680F35A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16CB-3471-7144-9942-819E5AFE9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10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0D7A8-A82C-6AE1-D6E7-833BDBEE0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924DC-53B0-1DD1-687F-293CCC5FA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B1BC86-2130-26CC-56A1-9BA11943F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D6FC9D-E712-D6F4-C074-75F61470B4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E0E02-1534-19FC-C545-540E16CA3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88374E-D225-44E9-7A3B-680199597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E9A46-E454-B64B-B43F-D5928E4E2B51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18270F-D068-E909-EF4D-5D59D3874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9FC2B1-B736-A94C-A23A-B0D3CB71C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16CB-3471-7144-9942-819E5AFE9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6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60CEF-5661-97E8-C3BA-67A230FBB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A23B81-0112-5371-74E7-A355C9680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E9A46-E454-B64B-B43F-D5928E4E2B51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25072-9C70-B8CD-934E-D018EEEEB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A5C070-485F-6474-5586-FFF53E59E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16CB-3471-7144-9942-819E5AFE9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2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790C63-CDF5-5711-F899-8460F8C3F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E9A46-E454-B64B-B43F-D5928E4E2B51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5357CE-B63B-677A-DA76-384E3C7BE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9FFA8-BA92-1057-C616-2576E59B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16CB-3471-7144-9942-819E5AFE9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1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CC850-0470-13F5-1848-414D5413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F0AE5-7A42-C9A8-5E7D-41E0E6249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DDBA-9DA2-6E72-31E8-9F68E388F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D83B9B-47E8-2102-A909-85B618491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E9A46-E454-B64B-B43F-D5928E4E2B51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0F25D0-2F47-AEF9-7836-79A75364C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714D3-8A5C-F999-58F2-5A4A9745C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16CB-3471-7144-9942-819E5AFE9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17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4CEAC-532F-74E7-F0AE-8EE2A4DFD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D736D3-34A2-75C5-657F-07DDD6BCD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066AC2-C93A-0D9D-58FD-1D0997CCE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79567D-3B40-32BC-8DC7-57A076DDB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E9A46-E454-B64B-B43F-D5928E4E2B51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C79B5-DF02-D9BE-2CD7-7475F1052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B96A9-7332-FCA1-3595-2AFB7C36B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16CB-3471-7144-9942-819E5AFE9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79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FF23D9-B948-13A8-A866-44E036B16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0E4AF-5B58-CDD7-0DE4-4677DB2ED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B86EF-F958-0112-576E-AE26617916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9A46-E454-B64B-B43F-D5928E4E2B51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E1CFF-8818-989D-8AA1-3CAF90DEE4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901A0-D089-9090-460C-AD88BE04B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B16CB-3471-7144-9942-819E5AFE9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6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svg"/><Relationship Id="rId9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10.jpeg"/><Relationship Id="rId2" Type="http://schemas.openxmlformats.org/officeDocument/2006/relationships/image" Target="../media/image74.t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standing in a cave&#10;&#10;Description automatically generated with medium confidence">
            <a:extLst>
              <a:ext uri="{FF2B5EF4-FFF2-40B4-BE49-F238E27FC236}">
                <a16:creationId xmlns:a16="http://schemas.microsoft.com/office/drawing/2014/main" id="{7FC47CFB-58E7-3946-F24C-754360D61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53" b="1524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965DBF-8DC3-FB88-A559-131D8CC67C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Global </a:t>
            </a:r>
            <a:r>
              <a:rPr lang="en-US" sz="5200" dirty="0" err="1">
                <a:solidFill>
                  <a:srgbClr val="FFFFFF"/>
                </a:solidFill>
              </a:rPr>
              <a:t>bedömning</a:t>
            </a:r>
            <a:r>
              <a:rPr lang="en-US" sz="5200" dirty="0">
                <a:solidFill>
                  <a:srgbClr val="FFFFFF"/>
                </a:solidFill>
              </a:rPr>
              <a:t> av </a:t>
            </a:r>
            <a:r>
              <a:rPr lang="en-US" sz="5200" dirty="0" err="1">
                <a:solidFill>
                  <a:srgbClr val="FFFFFF"/>
                </a:solidFill>
              </a:rPr>
              <a:t>effektivitet</a:t>
            </a:r>
            <a:r>
              <a:rPr lang="en-US" sz="5200" dirty="0">
                <a:solidFill>
                  <a:srgbClr val="FFFFFF"/>
                </a:solidFill>
              </a:rPr>
              <a:t> av </a:t>
            </a:r>
            <a:r>
              <a:rPr lang="en-US" sz="5200" dirty="0" err="1">
                <a:solidFill>
                  <a:srgbClr val="FFFFFF"/>
                </a:solidFill>
              </a:rPr>
              <a:t>bevarande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åtgärder</a:t>
            </a:r>
            <a:r>
              <a:rPr lang="en-US" sz="5200" dirty="0">
                <a:solidFill>
                  <a:srgbClr val="FFFFFF"/>
                </a:solidFill>
              </a:rPr>
              <a:t> för </a:t>
            </a:r>
            <a:r>
              <a:rPr lang="en-US" sz="5200" dirty="0" err="1">
                <a:solidFill>
                  <a:srgbClr val="FFFFFF"/>
                </a:solidFill>
              </a:rPr>
              <a:t>fladdermusarter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som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har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underjordiska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boplatser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CF4EFA-44C3-6ADC-112A-6665E65D2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Melissa B. Meierhofer*, Joseph S. Johnson, Janette Perez-Jimenez, Fernanda Ito, Paul W. </a:t>
            </a:r>
            <a:r>
              <a:rPr lang="en-US" sz="3000" dirty="0" err="1">
                <a:solidFill>
                  <a:schemeClr val="bg1"/>
                </a:solidFill>
              </a:rPr>
              <a:t>Webela</a:t>
            </a:r>
            <a:r>
              <a:rPr lang="en-US" sz="3000" dirty="0">
                <a:solidFill>
                  <a:schemeClr val="bg1"/>
                </a:solidFill>
              </a:rPr>
              <a:t>, </a:t>
            </a:r>
            <a:r>
              <a:rPr lang="en-US" sz="3000" dirty="0" err="1">
                <a:solidFill>
                  <a:schemeClr val="bg1"/>
                </a:solidFill>
              </a:rPr>
              <a:t>Sigit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Wiantoro</a:t>
            </a:r>
            <a:r>
              <a:rPr lang="en-US" sz="3000" dirty="0">
                <a:solidFill>
                  <a:schemeClr val="bg1"/>
                </a:solidFill>
              </a:rPr>
              <a:t>, Enrico Bernard, </a:t>
            </a:r>
            <a:r>
              <a:rPr lang="en-US" sz="3000" dirty="0" err="1">
                <a:solidFill>
                  <a:schemeClr val="bg1"/>
                </a:solidFill>
              </a:rPr>
              <a:t>Krizler</a:t>
            </a:r>
            <a:r>
              <a:rPr lang="en-US" sz="3000" dirty="0">
                <a:solidFill>
                  <a:schemeClr val="bg1"/>
                </a:solidFill>
              </a:rPr>
              <a:t> C. </a:t>
            </a:r>
            <a:r>
              <a:rPr lang="en-US" sz="3000" dirty="0" err="1">
                <a:solidFill>
                  <a:schemeClr val="bg1"/>
                </a:solidFill>
              </a:rPr>
              <a:t>Tanalgo</a:t>
            </a:r>
            <a:r>
              <a:rPr lang="en-US" sz="3000" dirty="0">
                <a:solidFill>
                  <a:schemeClr val="bg1"/>
                </a:solidFill>
              </a:rPr>
              <a:t>, Alice Hughes, Pedro Cardoso, Thomas Lilley, Stefano </a:t>
            </a:r>
            <a:r>
              <a:rPr lang="en-US" sz="3000" dirty="0" err="1">
                <a:solidFill>
                  <a:schemeClr val="bg1"/>
                </a:solidFill>
              </a:rPr>
              <a:t>Mammola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F1F5CE-AFB6-38F8-229E-342F1F881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593" y="5354750"/>
            <a:ext cx="1625909" cy="148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31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56092580_1341171129686080_7213080755909233624_n.mp4">
            <a:hlinkClick r:id="" action="ppaction://media"/>
            <a:extLst>
              <a:ext uri="{FF2B5EF4-FFF2-40B4-BE49-F238E27FC236}">
                <a16:creationId xmlns:a16="http://schemas.microsoft.com/office/drawing/2014/main" id="{87863737-12F8-BCD7-6DC8-73D1E8FE46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9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BED1D0-5F22-F96D-6CD5-0579E6B11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4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10242" name="Picture 2" descr="No photo description available.">
            <a:extLst>
              <a:ext uri="{FF2B5EF4-FFF2-40B4-BE49-F238E27FC236}">
                <a16:creationId xmlns:a16="http://schemas.microsoft.com/office/drawing/2014/main" id="{B077C596-738C-E75C-DB90-C73F1E752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6" b="-2"/>
          <a:stretch/>
        </p:blipFill>
        <p:spPr bwMode="auto">
          <a:xfrm>
            <a:off x="4772525" y="557189"/>
            <a:ext cx="7097742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155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diagram&#10;&#10;Description automatically generated">
            <a:extLst>
              <a:ext uri="{FF2B5EF4-FFF2-40B4-BE49-F238E27FC236}">
                <a16:creationId xmlns:a16="http://schemas.microsoft.com/office/drawing/2014/main" id="{18F4FC1E-7373-9EB5-A9F0-907AF5B53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28" y="90861"/>
            <a:ext cx="10381343" cy="66762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FDDAE2-BF68-84C4-A33B-6FC02E5D8FB6}"/>
              </a:ext>
            </a:extLst>
          </p:cNvPr>
          <p:cNvSpPr txBox="1"/>
          <p:nvPr/>
        </p:nvSpPr>
        <p:spPr>
          <a:xfrm>
            <a:off x="139485" y="6397807"/>
            <a:ext cx="629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Sánchez-Fernández et al. 2021, Nature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1320523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6768070-59E7-B853-1D0C-2A884784D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931"/>
            <a:ext cx="12183877" cy="4968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62151F-50FF-3F09-2763-1421C92154BB}"/>
              </a:ext>
            </a:extLst>
          </p:cNvPr>
          <p:cNvSpPr txBox="1"/>
          <p:nvPr/>
        </p:nvSpPr>
        <p:spPr>
          <a:xfrm>
            <a:off x="139485" y="6397807"/>
            <a:ext cx="629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Sánchez-Fernández et al. 2021, Nature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2559816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69112247-854E-37B6-9CAF-EC43934A7B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1840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3" name="Picture 2" descr="A picture containing person, ceiling, person, standing&#10;&#10;Description automatically generated">
            <a:extLst>
              <a:ext uri="{FF2B5EF4-FFF2-40B4-BE49-F238E27FC236}">
                <a16:creationId xmlns:a16="http://schemas.microsoft.com/office/drawing/2014/main" id="{C2E3161A-271A-82AF-0A53-85F3C5BED7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29" r="1" b="5845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13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c1.mp4">
            <a:hlinkClick r:id="" action="ppaction://media"/>
            <a:extLst>
              <a:ext uri="{FF2B5EF4-FFF2-40B4-BE49-F238E27FC236}">
                <a16:creationId xmlns:a16="http://schemas.microsoft.com/office/drawing/2014/main" id="{0DBFBB2C-1699-6D30-5BF5-C2E65F80D0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7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3379C6CB-4E8C-390A-BF27-33468E806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5" b="629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039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74F6E33E-9CE6-A9ED-2BFE-5B516AEE7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3"/>
          <a:stretch/>
        </p:blipFill>
        <p:spPr bwMode="auto"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 photo description available.">
            <a:extLst>
              <a:ext uri="{FF2B5EF4-FFF2-40B4-BE49-F238E27FC236}">
                <a16:creationId xmlns:a16="http://schemas.microsoft.com/office/drawing/2014/main" id="{F55A969C-DFAF-A9AD-6576-0534D3B47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8543"/>
          <a:stretch/>
        </p:blipFill>
        <p:spPr bwMode="auto"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819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cave&#10;&#10;Description automatically generated with low confidence">
            <a:extLst>
              <a:ext uri="{FF2B5EF4-FFF2-40B4-BE49-F238E27FC236}">
                <a16:creationId xmlns:a16="http://schemas.microsoft.com/office/drawing/2014/main" id="{B2B8188D-2783-3156-8D99-DAC0293D70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50" b="15371"/>
          <a:stretch/>
        </p:blipFill>
        <p:spPr>
          <a:xfrm>
            <a:off x="20" y="-16336"/>
            <a:ext cx="12191980" cy="687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52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3" name="Freeform: Shape 13322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431A0E0F-FE32-B30E-49C5-FF106110A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4" r="23282" b="-1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Close with solid fill">
            <a:extLst>
              <a:ext uri="{FF2B5EF4-FFF2-40B4-BE49-F238E27FC236}">
                <a16:creationId xmlns:a16="http://schemas.microsoft.com/office/drawing/2014/main" id="{E2D219B8-15CF-65B0-9638-503C5E17F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011700">
            <a:off x="1658215" y="2202146"/>
            <a:ext cx="313267" cy="313267"/>
          </a:xfrm>
          <a:prstGeom prst="rect">
            <a:avLst/>
          </a:prstGeom>
        </p:spPr>
      </p:pic>
      <p:pic>
        <p:nvPicPr>
          <p:cNvPr id="5" name="Graphic 4" descr="Airplane with solid fill">
            <a:extLst>
              <a:ext uri="{FF2B5EF4-FFF2-40B4-BE49-F238E27FC236}">
                <a16:creationId xmlns:a16="http://schemas.microsoft.com/office/drawing/2014/main" id="{C5A9A559-EAC2-A0B4-5849-599111A985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600000">
            <a:off x="6198240" y="736568"/>
            <a:ext cx="558643" cy="558643"/>
          </a:xfrm>
          <a:prstGeom prst="rect">
            <a:avLst/>
          </a:prstGeom>
        </p:spPr>
      </p:pic>
      <p:pic>
        <p:nvPicPr>
          <p:cNvPr id="13320" name="Picture 8" descr="Finland map silhouette isolated Royalty Free Vector Image">
            <a:extLst>
              <a:ext uri="{FF2B5EF4-FFF2-40B4-BE49-F238E27FC236}">
                <a16:creationId xmlns:a16="http://schemas.microsoft.com/office/drawing/2014/main" id="{31B4B7A0-3DB1-81AF-B29E-E1E5AE08E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25"/>
          <a:stretch/>
        </p:blipFill>
        <p:spPr bwMode="auto">
          <a:xfrm>
            <a:off x="7629199" y="1927740"/>
            <a:ext cx="2679700" cy="35586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130BCC-3468-30E9-4073-47726E9405DE}"/>
              </a:ext>
            </a:extLst>
          </p:cNvPr>
          <p:cNvCxnSpPr>
            <a:cxnSpLocks/>
          </p:cNvCxnSpPr>
          <p:nvPr/>
        </p:nvCxnSpPr>
        <p:spPr>
          <a:xfrm>
            <a:off x="6664271" y="1022888"/>
            <a:ext cx="898902" cy="402230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EFD7868-CC5F-9E40-F8DA-24E9216CB6D8}"/>
              </a:ext>
            </a:extLst>
          </p:cNvPr>
          <p:cNvCxnSpPr>
            <a:cxnSpLocks/>
          </p:cNvCxnSpPr>
          <p:nvPr/>
        </p:nvCxnSpPr>
        <p:spPr>
          <a:xfrm>
            <a:off x="6843624" y="945395"/>
            <a:ext cx="3013298" cy="90260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0DAACD6C-8039-C960-3DFD-D2FE335BB17C}"/>
              </a:ext>
            </a:extLst>
          </p:cNvPr>
          <p:cNvSpPr/>
          <p:nvPr/>
        </p:nvSpPr>
        <p:spPr>
          <a:xfrm>
            <a:off x="1998133" y="1119441"/>
            <a:ext cx="4415818" cy="1369759"/>
          </a:xfrm>
          <a:custGeom>
            <a:avLst/>
            <a:gdLst>
              <a:gd name="connsiteX0" fmla="*/ 0 w 4148804"/>
              <a:gd name="connsiteY0" fmla="*/ 1168400 h 1286933"/>
              <a:gd name="connsiteX1" fmla="*/ 118534 w 4148804"/>
              <a:gd name="connsiteY1" fmla="*/ 1202266 h 1286933"/>
              <a:gd name="connsiteX2" fmla="*/ 254000 w 4148804"/>
              <a:gd name="connsiteY2" fmla="*/ 1236133 h 1286933"/>
              <a:gd name="connsiteX3" fmla="*/ 304800 w 4148804"/>
              <a:gd name="connsiteY3" fmla="*/ 1253066 h 1286933"/>
              <a:gd name="connsiteX4" fmla="*/ 457200 w 4148804"/>
              <a:gd name="connsiteY4" fmla="*/ 1286933 h 1286933"/>
              <a:gd name="connsiteX5" fmla="*/ 863600 w 4148804"/>
              <a:gd name="connsiteY5" fmla="*/ 1253066 h 1286933"/>
              <a:gd name="connsiteX6" fmla="*/ 1100667 w 4148804"/>
              <a:gd name="connsiteY6" fmla="*/ 1185333 h 1286933"/>
              <a:gd name="connsiteX7" fmla="*/ 1151467 w 4148804"/>
              <a:gd name="connsiteY7" fmla="*/ 1168400 h 1286933"/>
              <a:gd name="connsiteX8" fmla="*/ 1320800 w 4148804"/>
              <a:gd name="connsiteY8" fmla="*/ 1049866 h 1286933"/>
              <a:gd name="connsiteX9" fmla="*/ 1371600 w 4148804"/>
              <a:gd name="connsiteY9" fmla="*/ 1016000 h 1286933"/>
              <a:gd name="connsiteX10" fmla="*/ 1422400 w 4148804"/>
              <a:gd name="connsiteY10" fmla="*/ 999066 h 1286933"/>
              <a:gd name="connsiteX11" fmla="*/ 1524000 w 4148804"/>
              <a:gd name="connsiteY11" fmla="*/ 914400 h 1286933"/>
              <a:gd name="connsiteX12" fmla="*/ 1574800 w 4148804"/>
              <a:gd name="connsiteY12" fmla="*/ 897466 h 1286933"/>
              <a:gd name="connsiteX13" fmla="*/ 1676400 w 4148804"/>
              <a:gd name="connsiteY13" fmla="*/ 829733 h 1286933"/>
              <a:gd name="connsiteX14" fmla="*/ 1727200 w 4148804"/>
              <a:gd name="connsiteY14" fmla="*/ 795866 h 1286933"/>
              <a:gd name="connsiteX15" fmla="*/ 1778000 w 4148804"/>
              <a:gd name="connsiteY15" fmla="*/ 745066 h 1286933"/>
              <a:gd name="connsiteX16" fmla="*/ 1828800 w 4148804"/>
              <a:gd name="connsiteY16" fmla="*/ 728133 h 1286933"/>
              <a:gd name="connsiteX17" fmla="*/ 1896534 w 4148804"/>
              <a:gd name="connsiteY17" fmla="*/ 694266 h 1286933"/>
              <a:gd name="connsiteX18" fmla="*/ 2015067 w 4148804"/>
              <a:gd name="connsiteY18" fmla="*/ 609600 h 1286933"/>
              <a:gd name="connsiteX19" fmla="*/ 2065867 w 4148804"/>
              <a:gd name="connsiteY19" fmla="*/ 592666 h 1286933"/>
              <a:gd name="connsiteX20" fmla="*/ 2133600 w 4148804"/>
              <a:gd name="connsiteY20" fmla="*/ 541866 h 1286933"/>
              <a:gd name="connsiteX21" fmla="*/ 2184400 w 4148804"/>
              <a:gd name="connsiteY21" fmla="*/ 491066 h 1286933"/>
              <a:gd name="connsiteX22" fmla="*/ 2302934 w 4148804"/>
              <a:gd name="connsiteY22" fmla="*/ 440266 h 1286933"/>
              <a:gd name="connsiteX23" fmla="*/ 2421467 w 4148804"/>
              <a:gd name="connsiteY23" fmla="*/ 389466 h 1286933"/>
              <a:gd name="connsiteX24" fmla="*/ 2573867 w 4148804"/>
              <a:gd name="connsiteY24" fmla="*/ 321733 h 1286933"/>
              <a:gd name="connsiteX25" fmla="*/ 2641600 w 4148804"/>
              <a:gd name="connsiteY25" fmla="*/ 287866 h 1286933"/>
              <a:gd name="connsiteX26" fmla="*/ 2692400 w 4148804"/>
              <a:gd name="connsiteY26" fmla="*/ 270933 h 1286933"/>
              <a:gd name="connsiteX27" fmla="*/ 2760134 w 4148804"/>
              <a:gd name="connsiteY27" fmla="*/ 220133 h 1286933"/>
              <a:gd name="connsiteX28" fmla="*/ 3048000 w 4148804"/>
              <a:gd name="connsiteY28" fmla="*/ 169333 h 1286933"/>
              <a:gd name="connsiteX29" fmla="*/ 3132667 w 4148804"/>
              <a:gd name="connsiteY29" fmla="*/ 152400 h 1286933"/>
              <a:gd name="connsiteX30" fmla="*/ 3234267 w 4148804"/>
              <a:gd name="connsiteY30" fmla="*/ 118533 h 1286933"/>
              <a:gd name="connsiteX31" fmla="*/ 3335867 w 4148804"/>
              <a:gd name="connsiteY31" fmla="*/ 84666 h 1286933"/>
              <a:gd name="connsiteX32" fmla="*/ 3386667 w 4148804"/>
              <a:gd name="connsiteY32" fmla="*/ 67733 h 1286933"/>
              <a:gd name="connsiteX33" fmla="*/ 3437467 w 4148804"/>
              <a:gd name="connsiteY33" fmla="*/ 50800 h 1286933"/>
              <a:gd name="connsiteX34" fmla="*/ 3556000 w 4148804"/>
              <a:gd name="connsiteY34" fmla="*/ 33866 h 1286933"/>
              <a:gd name="connsiteX35" fmla="*/ 3945467 w 4148804"/>
              <a:gd name="connsiteY35" fmla="*/ 50800 h 1286933"/>
              <a:gd name="connsiteX36" fmla="*/ 4097867 w 4148804"/>
              <a:gd name="connsiteY36" fmla="*/ 33866 h 1286933"/>
              <a:gd name="connsiteX37" fmla="*/ 4148667 w 4148804"/>
              <a:gd name="connsiteY37" fmla="*/ 0 h 128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148804" h="1286933">
                <a:moveTo>
                  <a:pt x="0" y="1168400"/>
                </a:moveTo>
                <a:lnTo>
                  <a:pt x="118534" y="1202266"/>
                </a:lnTo>
                <a:cubicBezTo>
                  <a:pt x="163508" y="1214259"/>
                  <a:pt x="209843" y="1221414"/>
                  <a:pt x="254000" y="1236133"/>
                </a:cubicBezTo>
                <a:cubicBezTo>
                  <a:pt x="270933" y="1241777"/>
                  <a:pt x="287638" y="1248162"/>
                  <a:pt x="304800" y="1253066"/>
                </a:cubicBezTo>
                <a:cubicBezTo>
                  <a:pt x="360608" y="1269011"/>
                  <a:pt x="398992" y="1275291"/>
                  <a:pt x="457200" y="1286933"/>
                </a:cubicBezTo>
                <a:cubicBezTo>
                  <a:pt x="685272" y="1274929"/>
                  <a:pt x="706430" y="1289336"/>
                  <a:pt x="863600" y="1253066"/>
                </a:cubicBezTo>
                <a:cubicBezTo>
                  <a:pt x="1001822" y="1221169"/>
                  <a:pt x="979360" y="1225769"/>
                  <a:pt x="1100667" y="1185333"/>
                </a:cubicBezTo>
                <a:lnTo>
                  <a:pt x="1151467" y="1168400"/>
                </a:lnTo>
                <a:cubicBezTo>
                  <a:pt x="1251755" y="1093183"/>
                  <a:pt x="1195728" y="1133248"/>
                  <a:pt x="1320800" y="1049866"/>
                </a:cubicBezTo>
                <a:cubicBezTo>
                  <a:pt x="1337733" y="1038577"/>
                  <a:pt x="1352293" y="1022436"/>
                  <a:pt x="1371600" y="1016000"/>
                </a:cubicBezTo>
                <a:cubicBezTo>
                  <a:pt x="1388533" y="1010355"/>
                  <a:pt x="1406435" y="1007048"/>
                  <a:pt x="1422400" y="999066"/>
                </a:cubicBezTo>
                <a:cubicBezTo>
                  <a:pt x="1533204" y="943664"/>
                  <a:pt x="1411649" y="989301"/>
                  <a:pt x="1524000" y="914400"/>
                </a:cubicBezTo>
                <a:cubicBezTo>
                  <a:pt x="1538852" y="904499"/>
                  <a:pt x="1559197" y="906134"/>
                  <a:pt x="1574800" y="897466"/>
                </a:cubicBezTo>
                <a:cubicBezTo>
                  <a:pt x="1610380" y="877699"/>
                  <a:pt x="1642533" y="852311"/>
                  <a:pt x="1676400" y="829733"/>
                </a:cubicBezTo>
                <a:cubicBezTo>
                  <a:pt x="1693333" y="818444"/>
                  <a:pt x="1712809" y="810257"/>
                  <a:pt x="1727200" y="795866"/>
                </a:cubicBezTo>
                <a:cubicBezTo>
                  <a:pt x="1744133" y="778933"/>
                  <a:pt x="1758075" y="758350"/>
                  <a:pt x="1778000" y="745066"/>
                </a:cubicBezTo>
                <a:cubicBezTo>
                  <a:pt x="1792852" y="735165"/>
                  <a:pt x="1812394" y="735164"/>
                  <a:pt x="1828800" y="728133"/>
                </a:cubicBezTo>
                <a:cubicBezTo>
                  <a:pt x="1852002" y="718189"/>
                  <a:pt x="1875128" y="707645"/>
                  <a:pt x="1896534" y="694266"/>
                </a:cubicBezTo>
                <a:cubicBezTo>
                  <a:pt x="1927226" y="675083"/>
                  <a:pt x="1979235" y="627516"/>
                  <a:pt x="2015067" y="609600"/>
                </a:cubicBezTo>
                <a:cubicBezTo>
                  <a:pt x="2031032" y="601618"/>
                  <a:pt x="2048934" y="598311"/>
                  <a:pt x="2065867" y="592666"/>
                </a:cubicBezTo>
                <a:cubicBezTo>
                  <a:pt x="2088445" y="575733"/>
                  <a:pt x="2112172" y="560233"/>
                  <a:pt x="2133600" y="541866"/>
                </a:cubicBezTo>
                <a:cubicBezTo>
                  <a:pt x="2151782" y="526281"/>
                  <a:pt x="2164913" y="504985"/>
                  <a:pt x="2184400" y="491066"/>
                </a:cubicBezTo>
                <a:cubicBezTo>
                  <a:pt x="2266609" y="432346"/>
                  <a:pt x="2229240" y="477113"/>
                  <a:pt x="2302934" y="440266"/>
                </a:cubicBezTo>
                <a:cubicBezTo>
                  <a:pt x="2419873" y="381797"/>
                  <a:pt x="2280502" y="424709"/>
                  <a:pt x="2421467" y="389466"/>
                </a:cubicBezTo>
                <a:cubicBezTo>
                  <a:pt x="2547477" y="294958"/>
                  <a:pt x="2425576" y="371163"/>
                  <a:pt x="2573867" y="321733"/>
                </a:cubicBezTo>
                <a:cubicBezTo>
                  <a:pt x="2597814" y="313751"/>
                  <a:pt x="2618398" y="297810"/>
                  <a:pt x="2641600" y="287866"/>
                </a:cubicBezTo>
                <a:cubicBezTo>
                  <a:pt x="2658006" y="280835"/>
                  <a:pt x="2675467" y="276577"/>
                  <a:pt x="2692400" y="270933"/>
                </a:cubicBezTo>
                <a:cubicBezTo>
                  <a:pt x="2714978" y="254000"/>
                  <a:pt x="2734891" y="232754"/>
                  <a:pt x="2760134" y="220133"/>
                </a:cubicBezTo>
                <a:cubicBezTo>
                  <a:pt x="2855392" y="172504"/>
                  <a:pt x="2940550" y="179101"/>
                  <a:pt x="3048000" y="169333"/>
                </a:cubicBezTo>
                <a:cubicBezTo>
                  <a:pt x="3076222" y="163689"/>
                  <a:pt x="3104900" y="159973"/>
                  <a:pt x="3132667" y="152400"/>
                </a:cubicBezTo>
                <a:cubicBezTo>
                  <a:pt x="3167108" y="143007"/>
                  <a:pt x="3200400" y="129822"/>
                  <a:pt x="3234267" y="118533"/>
                </a:cubicBezTo>
                <a:lnTo>
                  <a:pt x="3335867" y="84666"/>
                </a:lnTo>
                <a:lnTo>
                  <a:pt x="3386667" y="67733"/>
                </a:lnTo>
                <a:cubicBezTo>
                  <a:pt x="3403600" y="62089"/>
                  <a:pt x="3419797" y="53324"/>
                  <a:pt x="3437467" y="50800"/>
                </a:cubicBezTo>
                <a:lnTo>
                  <a:pt x="3556000" y="33866"/>
                </a:lnTo>
                <a:cubicBezTo>
                  <a:pt x="3685822" y="39511"/>
                  <a:pt x="3815522" y="50800"/>
                  <a:pt x="3945467" y="50800"/>
                </a:cubicBezTo>
                <a:cubicBezTo>
                  <a:pt x="3996580" y="50800"/>
                  <a:pt x="4047450" y="42269"/>
                  <a:pt x="4097867" y="33866"/>
                </a:cubicBezTo>
                <a:cubicBezTo>
                  <a:pt x="4154022" y="24507"/>
                  <a:pt x="4148667" y="31823"/>
                  <a:pt x="4148667" y="0"/>
                </a:cubicBezTo>
              </a:path>
            </a:pathLst>
          </a:cu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 descr="Bats with solid fill">
            <a:extLst>
              <a:ext uri="{FF2B5EF4-FFF2-40B4-BE49-F238E27FC236}">
                <a16:creationId xmlns:a16="http://schemas.microsoft.com/office/drawing/2014/main" id="{5BD9348B-96FC-37A9-94B0-DD5B38201A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171050">
            <a:off x="7674243" y="3256860"/>
            <a:ext cx="914400" cy="914400"/>
          </a:xfrm>
          <a:prstGeom prst="rect">
            <a:avLst/>
          </a:prstGeom>
        </p:spPr>
      </p:pic>
      <p:pic>
        <p:nvPicPr>
          <p:cNvPr id="3" name="Picture 2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9CC49DB4-D7AC-DD90-6177-C90F11B10E9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336" t="44840"/>
          <a:stretch/>
        </p:blipFill>
        <p:spPr>
          <a:xfrm>
            <a:off x="3903924" y="1962611"/>
            <a:ext cx="1221831" cy="2156845"/>
          </a:xfrm>
          <a:prstGeom prst="rect">
            <a:avLst/>
          </a:prstGeom>
        </p:spPr>
      </p:pic>
      <p:pic>
        <p:nvPicPr>
          <p:cNvPr id="6" name="Picture 4" descr="Fulbright | hanken">
            <a:extLst>
              <a:ext uri="{FF2B5EF4-FFF2-40B4-BE49-F238E27FC236}">
                <a16:creationId xmlns:a16="http://schemas.microsoft.com/office/drawing/2014/main" id="{2F1426C4-7D4D-42D2-D911-BE52B42BC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9" r="-2" b="-2"/>
          <a:stretch/>
        </p:blipFill>
        <p:spPr bwMode="auto">
          <a:xfrm>
            <a:off x="9475434" y="5144969"/>
            <a:ext cx="2089435" cy="102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133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mountain, nature, cave, hole&#10;&#10;Description automatically generated">
            <a:extLst>
              <a:ext uri="{FF2B5EF4-FFF2-40B4-BE49-F238E27FC236}">
                <a16:creationId xmlns:a16="http://schemas.microsoft.com/office/drawing/2014/main" id="{34678C17-23D0-D1DD-9A9A-25D1D3BD21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73" b="50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43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clock tower next to a building&#10;&#10;Description automatically generated with medium confidence">
            <a:extLst>
              <a:ext uri="{FF2B5EF4-FFF2-40B4-BE49-F238E27FC236}">
                <a16:creationId xmlns:a16="http://schemas.microsoft.com/office/drawing/2014/main" id="{86521EBF-76CF-699F-6D54-433BD760F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EDE16D-ACEB-C0C5-3FBA-03333F53F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843" y="2498553"/>
            <a:ext cx="8801100" cy="930447"/>
          </a:xfrm>
          <a:solidFill>
            <a:schemeClr val="bg1">
              <a:alpha val="62353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2021 &amp; 2022 </a:t>
            </a:r>
            <a:r>
              <a:rPr lang="en-US" b="1" dirty="0" err="1">
                <a:solidFill>
                  <a:sysClr val="windowText" lastClr="000000"/>
                </a:solidFill>
              </a:rPr>
              <a:t>år</a:t>
            </a:r>
            <a:r>
              <a:rPr lang="en-US" b="1" dirty="0">
                <a:solidFill>
                  <a:sysClr val="windowText" lastClr="000000"/>
                </a:solidFill>
              </a:rPr>
              <a:t> av </a:t>
            </a:r>
            <a:r>
              <a:rPr lang="en-US" b="1" dirty="0" err="1">
                <a:solidFill>
                  <a:sysClr val="windowText" lastClr="000000"/>
                </a:solidFill>
              </a:rPr>
              <a:t>grotta</a:t>
            </a:r>
            <a:r>
              <a:rPr lang="en-US" b="1" dirty="0">
                <a:solidFill>
                  <a:sysClr val="windowText" lastClr="000000"/>
                </a:solidFill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</a:rPr>
              <a:t>och</a:t>
            </a:r>
            <a:r>
              <a:rPr lang="en-US" b="1" dirty="0">
                <a:solidFill>
                  <a:sysClr val="windowText" lastClr="000000"/>
                </a:solidFill>
              </a:rPr>
              <a:t> karst</a:t>
            </a:r>
          </a:p>
        </p:txBody>
      </p:sp>
    </p:spTree>
    <p:extLst>
      <p:ext uri="{BB962C8B-B14F-4D97-AF65-F5344CB8AC3E}">
        <p14:creationId xmlns:p14="http://schemas.microsoft.com/office/powerpoint/2010/main" val="1877214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F83EE5A-84DC-D4C5-4636-A9C9CD3E1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" r="3302" b="1"/>
          <a:stretch/>
        </p:blipFill>
        <p:spPr>
          <a:xfrm>
            <a:off x="1143042" y="643467"/>
            <a:ext cx="990591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14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9F43F3-5FC4-A451-1B42-F9418645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Hot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60D74-56DE-04DE-7B49-A08ECC348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4278" y="1645723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>
                <a:solidFill>
                  <a:srgbClr val="F6CF78"/>
                </a:solidFill>
              </a:rPr>
              <a:t>Mammola et al. 2022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BBF23C7-29A3-DFE1-A6B3-2F50635A0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516" y="2256154"/>
            <a:ext cx="2971797" cy="448573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A74F3BA2-E4A3-8E8D-9E41-1D8FB4970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2945719"/>
            <a:ext cx="5455917" cy="29598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87FB07-0A26-873E-B786-C5DB2E71C852}"/>
              </a:ext>
            </a:extLst>
          </p:cNvPr>
          <p:cNvSpPr/>
          <p:nvPr/>
        </p:nvSpPr>
        <p:spPr>
          <a:xfrm>
            <a:off x="6445073" y="2945719"/>
            <a:ext cx="543556" cy="336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EC125C8-0062-DC11-13C8-6A4B5DFBCF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17" t="13151" r="42110" b="80591"/>
          <a:stretch/>
        </p:blipFill>
        <p:spPr>
          <a:xfrm>
            <a:off x="8111673" y="2426818"/>
            <a:ext cx="2122715" cy="34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67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C53C9E-9559-4F64-3A96-E963CAAE6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58" y="383458"/>
            <a:ext cx="11108284" cy="647454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38190FE-B6E6-F16F-46C7-820C76F694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17" t="13151" r="42110" b="80591"/>
          <a:stretch/>
        </p:blipFill>
        <p:spPr>
          <a:xfrm>
            <a:off x="5006199" y="978964"/>
            <a:ext cx="2122715" cy="3460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88BE60-ACC0-7C0C-7372-41E359CC2799}"/>
              </a:ext>
            </a:extLst>
          </p:cNvPr>
          <p:cNvSpPr/>
          <p:nvPr/>
        </p:nvSpPr>
        <p:spPr>
          <a:xfrm>
            <a:off x="541858" y="675983"/>
            <a:ext cx="684759" cy="525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32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7F2A11-F3B6-A753-BA2A-459610096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994" y="0"/>
            <a:ext cx="8519477" cy="68006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D6094F-F3AF-9C1D-198F-5BBBF076EBAA}"/>
              </a:ext>
            </a:extLst>
          </p:cNvPr>
          <p:cNvSpPr/>
          <p:nvPr/>
        </p:nvSpPr>
        <p:spPr>
          <a:xfrm>
            <a:off x="1212350" y="0"/>
            <a:ext cx="684759" cy="525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D8598C-7A74-9ED2-B1BF-DE7922D27A05}"/>
              </a:ext>
            </a:extLst>
          </p:cNvPr>
          <p:cNvSpPr/>
          <p:nvPr/>
        </p:nvSpPr>
        <p:spPr>
          <a:xfrm>
            <a:off x="5966547" y="835658"/>
            <a:ext cx="684759" cy="525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02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65F2BE-BC9C-062A-E614-B67415960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775" y="47920"/>
            <a:ext cx="7931109" cy="67621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D8598C-7A74-9ED2-B1BF-DE7922D27A05}"/>
              </a:ext>
            </a:extLst>
          </p:cNvPr>
          <p:cNvSpPr/>
          <p:nvPr/>
        </p:nvSpPr>
        <p:spPr>
          <a:xfrm>
            <a:off x="1604775" y="0"/>
            <a:ext cx="684759" cy="525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99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EA18DF-B718-8130-DD27-C2CB984AA9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71"/>
          <a:stretch/>
        </p:blipFill>
        <p:spPr>
          <a:xfrm>
            <a:off x="-4470" y="1061884"/>
            <a:ext cx="12116400" cy="44898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E4283A-E87A-C021-D365-CB5CF96FCFF4}"/>
              </a:ext>
            </a:extLst>
          </p:cNvPr>
          <p:cNvSpPr/>
          <p:nvPr/>
        </p:nvSpPr>
        <p:spPr>
          <a:xfrm>
            <a:off x="0" y="1061885"/>
            <a:ext cx="684759" cy="525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81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9F43F3-5FC4-A451-1B42-F9418645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H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uvudsakligen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oprövad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B9B366D-C59B-FC76-9ABC-E79D22483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39"/>
          <a:stretch/>
        </p:blipFill>
        <p:spPr>
          <a:xfrm>
            <a:off x="1421523" y="1490133"/>
            <a:ext cx="9480941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73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210A53-514E-5D5D-EFA5-0E87790A5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35"/>
          <a:stretch/>
        </p:blipFill>
        <p:spPr>
          <a:xfrm>
            <a:off x="372033" y="347427"/>
            <a:ext cx="11447934" cy="6380124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38190FE-B6E6-F16F-46C7-820C76F694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17" t="13151" r="42110" b="80591"/>
          <a:stretch/>
        </p:blipFill>
        <p:spPr>
          <a:xfrm>
            <a:off x="5034642" y="746490"/>
            <a:ext cx="2122715" cy="346059"/>
          </a:xfrm>
          <a:prstGeom prst="rect">
            <a:avLst/>
          </a:prstGeom>
        </p:spPr>
      </p:pic>
      <p:pic>
        <p:nvPicPr>
          <p:cNvPr id="1026" name="Picture 2" descr="bat silhouette icon 6720667 Vector Art at Vecteezy">
            <a:extLst>
              <a:ext uri="{FF2B5EF4-FFF2-40B4-BE49-F238E27FC236}">
                <a16:creationId xmlns:a16="http://schemas.microsoft.com/office/drawing/2014/main" id="{FE338556-A2BC-4EF5-17DD-444074D07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667" b="66563" l="9115" r="86979">
                        <a14:foregroundMark x1="20260" y1="42135" x2="9115" y2="45833"/>
                        <a14:foregroundMark x1="80260" y1="40729" x2="79479" y2="45573"/>
                        <a14:foregroundMark x1="80365" y1="44115" x2="86979" y2="45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1" t="27345" r="8945" b="29040"/>
          <a:stretch/>
        </p:blipFill>
        <p:spPr bwMode="auto">
          <a:xfrm rot="19800000">
            <a:off x="4171879" y="5413634"/>
            <a:ext cx="1306698" cy="69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 on Stuff I like">
            <a:extLst>
              <a:ext uri="{FF2B5EF4-FFF2-40B4-BE49-F238E27FC236}">
                <a16:creationId xmlns:a16="http://schemas.microsoft.com/office/drawing/2014/main" id="{790DEA51-DE9B-42BD-94EE-0DCDAF9C7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572" y="1271113"/>
            <a:ext cx="2415158" cy="184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236668-91A6-8A73-7B3E-98E41415C66D}"/>
              </a:ext>
            </a:extLst>
          </p:cNvPr>
          <p:cNvSpPr/>
          <p:nvPr/>
        </p:nvSpPr>
        <p:spPr>
          <a:xfrm>
            <a:off x="372032" y="483804"/>
            <a:ext cx="684759" cy="525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5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007F3-1FDE-D212-3507-D828637EC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en-US" sz="4000" dirty="0" err="1">
                <a:solidFill>
                  <a:schemeClr val="bg1"/>
                </a:solidFill>
              </a:rPr>
              <a:t>Fladdermöss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bat, mammal&#10;&#10;Description automatically generated">
            <a:extLst>
              <a:ext uri="{FF2B5EF4-FFF2-40B4-BE49-F238E27FC236}">
                <a16:creationId xmlns:a16="http://schemas.microsoft.com/office/drawing/2014/main" id="{E2F7AF92-FDDB-C38C-DBF6-E21C2BC30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90" r="-1" b="12875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6" name="Group 11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7ABAC-B5C5-B68D-210F-AAACFEFE0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3146400"/>
            <a:ext cx="4391024" cy="2682000"/>
          </a:xfrm>
        </p:spPr>
        <p:txBody>
          <a:bodyPr>
            <a:normAutofit/>
          </a:bodyPr>
          <a:lstStyle/>
          <a:p>
            <a:r>
              <a:rPr lang="en-US" sz="3000" dirty="0" err="1">
                <a:solidFill>
                  <a:schemeClr val="bg1">
                    <a:alpha val="80000"/>
                  </a:schemeClr>
                </a:solidFill>
              </a:rPr>
              <a:t>Fladdermöss</a:t>
            </a:r>
            <a:r>
              <a:rPr lang="en-US" sz="3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bg1">
                    <a:alpha val="80000"/>
                  </a:schemeClr>
                </a:solidFill>
              </a:rPr>
              <a:t>är</a:t>
            </a:r>
            <a:r>
              <a:rPr lang="en-US" sz="3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bg1">
                    <a:alpha val="80000"/>
                  </a:schemeClr>
                </a:solidFill>
              </a:rPr>
              <a:t>välstuderade</a:t>
            </a:r>
            <a:endParaRPr lang="en-US" sz="3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3000" dirty="0" err="1">
                <a:solidFill>
                  <a:schemeClr val="bg1">
                    <a:alpha val="80000"/>
                  </a:schemeClr>
                </a:solidFill>
              </a:rPr>
              <a:t>Fladdermus</a:t>
            </a:r>
            <a:r>
              <a:rPr lang="en-US" sz="3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bg1">
                    <a:alpha val="80000"/>
                  </a:schemeClr>
                </a:solidFill>
              </a:rPr>
              <a:t>är</a:t>
            </a:r>
            <a:r>
              <a:rPr lang="en-US" sz="3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bg1">
                    <a:alpha val="80000"/>
                  </a:schemeClr>
                </a:solidFill>
              </a:rPr>
              <a:t>karismatiska</a:t>
            </a:r>
            <a:endParaRPr lang="en-US" sz="30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812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ve&#10;&#10;Description automatically generated">
            <a:extLst>
              <a:ext uri="{FF2B5EF4-FFF2-40B4-BE49-F238E27FC236}">
                <a16:creationId xmlns:a16="http://schemas.microsoft.com/office/drawing/2014/main" id="{ABA95F50-75D0-EDA7-ACDE-4861D9A84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36" r="-1" b="28054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085324-9FE8-9F8E-879F-B3820493D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4" r="1" b="18419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7813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36D5C79-4451-9038-6086-B9DD0A32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 err="1"/>
              <a:t>Två</a:t>
            </a:r>
            <a:r>
              <a:rPr lang="en-US" sz="5400" dirty="0"/>
              <a:t> </a:t>
            </a:r>
            <a:r>
              <a:rPr lang="en-US" sz="5400" dirty="0" err="1"/>
              <a:t>frågor</a:t>
            </a:r>
            <a:endParaRPr lang="en-US" sz="5400" dirty="0"/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0FA47F5-6A6B-90D7-BCD0-65EC3E010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Autofit/>
          </a:bodyPr>
          <a:lstStyle/>
          <a:p>
            <a:r>
              <a:rPr lang="en-US" sz="3000" dirty="0" err="1"/>
              <a:t>Tillämpar</a:t>
            </a:r>
            <a:r>
              <a:rPr lang="en-US" sz="3000" dirty="0"/>
              <a:t> vi </a:t>
            </a:r>
            <a:r>
              <a:rPr lang="en-US" sz="3000" dirty="0" err="1"/>
              <a:t>effektiva</a:t>
            </a:r>
            <a:r>
              <a:rPr lang="en-US" sz="3000" dirty="0"/>
              <a:t> </a:t>
            </a:r>
            <a:r>
              <a:rPr lang="en-US" sz="3000" dirty="0" err="1"/>
              <a:t>bevarande</a:t>
            </a:r>
            <a:r>
              <a:rPr lang="en-US" sz="3000" dirty="0"/>
              <a:t> </a:t>
            </a:r>
            <a:r>
              <a:rPr lang="en-US" sz="3000" dirty="0" err="1"/>
              <a:t>åtgärder</a:t>
            </a:r>
            <a:r>
              <a:rPr lang="en-US" sz="3000" dirty="0"/>
              <a:t>?</a:t>
            </a:r>
          </a:p>
          <a:p>
            <a:r>
              <a:rPr lang="en-US" sz="3000" dirty="0"/>
              <a:t>Kan </a:t>
            </a:r>
            <a:r>
              <a:rPr lang="en-US" sz="3000" dirty="0" err="1"/>
              <a:t>fladdermöss</a:t>
            </a:r>
            <a:r>
              <a:rPr lang="en-US" sz="3000" dirty="0"/>
              <a:t> </a:t>
            </a:r>
            <a:r>
              <a:rPr lang="en-US" sz="3000" dirty="0" err="1"/>
              <a:t>verka</a:t>
            </a:r>
            <a:r>
              <a:rPr lang="en-US" sz="3000" dirty="0"/>
              <a:t> </a:t>
            </a:r>
            <a:r>
              <a:rPr lang="en-US" sz="3000" dirty="0" err="1"/>
              <a:t>som</a:t>
            </a:r>
            <a:r>
              <a:rPr lang="en-US" sz="3000" dirty="0"/>
              <a:t> </a:t>
            </a:r>
            <a:r>
              <a:rPr lang="en-US" sz="3000" dirty="0" err="1"/>
              <a:t>en</a:t>
            </a:r>
            <a:r>
              <a:rPr lang="en-US" sz="3000" dirty="0"/>
              <a:t> </a:t>
            </a:r>
            <a:r>
              <a:rPr lang="en-US" sz="3000" dirty="0" err="1"/>
              <a:t>paraplyart</a:t>
            </a:r>
            <a:r>
              <a:rPr lang="en-US" sz="3000" dirty="0"/>
              <a:t> för </a:t>
            </a:r>
            <a:r>
              <a:rPr lang="en-US" sz="3000" dirty="0" err="1"/>
              <a:t>bevarande</a:t>
            </a:r>
            <a:r>
              <a:rPr lang="en-US" sz="3000" dirty="0"/>
              <a:t> av </a:t>
            </a:r>
            <a:r>
              <a:rPr lang="en-US" sz="3000" dirty="0" err="1"/>
              <a:t>andra</a:t>
            </a:r>
            <a:r>
              <a:rPr lang="en-US" sz="3000" dirty="0"/>
              <a:t> </a:t>
            </a:r>
            <a:r>
              <a:rPr lang="en-US" sz="3000" dirty="0" err="1"/>
              <a:t>underjordiska</a:t>
            </a:r>
            <a:r>
              <a:rPr lang="en-US" sz="3000" dirty="0"/>
              <a:t> </a:t>
            </a:r>
            <a:r>
              <a:rPr lang="en-US" sz="3000" dirty="0" err="1"/>
              <a:t>organismer</a:t>
            </a:r>
            <a:r>
              <a:rPr lang="en-US" sz="3000" dirty="0"/>
              <a:t>?</a:t>
            </a:r>
          </a:p>
        </p:txBody>
      </p:sp>
      <p:pic>
        <p:nvPicPr>
          <p:cNvPr id="3" name="Content Placeholder 2" descr="A group of people in a cave&#10;&#10;Description automatically generated">
            <a:extLst>
              <a:ext uri="{FF2B5EF4-FFF2-40B4-BE49-F238E27FC236}">
                <a16:creationId xmlns:a16="http://schemas.microsoft.com/office/drawing/2014/main" id="{94F643FD-B6F5-D0EB-61CE-9544B8F3AC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43" r="443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52209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0D1E6-8089-4567-9FBD-E8467533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Meta-analysis</a:t>
            </a:r>
          </a:p>
        </p:txBody>
      </p:sp>
      <p:pic>
        <p:nvPicPr>
          <p:cNvPr id="8" name="Picture 7" descr="A picture containing text, battery&#10;&#10;Description automatically generated">
            <a:extLst>
              <a:ext uri="{FF2B5EF4-FFF2-40B4-BE49-F238E27FC236}">
                <a16:creationId xmlns:a16="http://schemas.microsoft.com/office/drawing/2014/main" id="{1D61C3F6-7022-E00A-C034-B6982AE27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962" y="5264419"/>
            <a:ext cx="7480300" cy="1181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DF425A-7F2D-3824-E1E8-A8CF714194FD}"/>
              </a:ext>
            </a:extLst>
          </p:cNvPr>
          <p:cNvSpPr txBox="1"/>
          <p:nvPr/>
        </p:nvSpPr>
        <p:spPr>
          <a:xfrm>
            <a:off x="2039327" y="1690688"/>
            <a:ext cx="8658819" cy="40011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A. Systematic Literature Review: PRISMA diagram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5BCD52-7EA0-7757-B567-0B110ADD7CB2}"/>
              </a:ext>
            </a:extLst>
          </p:cNvPr>
          <p:cNvSpPr txBox="1"/>
          <p:nvPr/>
        </p:nvSpPr>
        <p:spPr>
          <a:xfrm>
            <a:off x="2039327" y="4590932"/>
            <a:ext cx="8658818" cy="40011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B. Meta-data extraction based on question(s)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C83D03-A1CD-23C1-16B6-D6E88CFC6659}"/>
              </a:ext>
            </a:extLst>
          </p:cNvPr>
          <p:cNvSpPr txBox="1"/>
          <p:nvPr/>
        </p:nvSpPr>
        <p:spPr>
          <a:xfrm>
            <a:off x="2273787" y="2225519"/>
            <a:ext cx="1606551" cy="338554"/>
          </a:xfrm>
          <a:prstGeom prst="rect">
            <a:avLst/>
          </a:prstGeom>
          <a:solidFill>
            <a:schemeClr val="accent2">
              <a:lumMod val="40000"/>
              <a:lumOff val="60000"/>
              <a:alpha val="54902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Identification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BED3C7-8C4A-B2A1-B697-4E6FB45E127E}"/>
              </a:ext>
            </a:extLst>
          </p:cNvPr>
          <p:cNvSpPr txBox="1"/>
          <p:nvPr/>
        </p:nvSpPr>
        <p:spPr>
          <a:xfrm>
            <a:off x="7892451" y="2235526"/>
            <a:ext cx="2639118" cy="30777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Other sources &amp; grey-literature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2F281F-1F48-D991-0EE7-CE8DFC8163C0}"/>
              </a:ext>
            </a:extLst>
          </p:cNvPr>
          <p:cNvSpPr txBox="1"/>
          <p:nvPr/>
        </p:nvSpPr>
        <p:spPr>
          <a:xfrm>
            <a:off x="5017954" y="2235526"/>
            <a:ext cx="2639118" cy="30777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Main database search</a:t>
            </a:r>
            <a:endParaRPr lang="en-US" sz="1200" dirty="0"/>
          </a:p>
        </p:txBody>
      </p:sp>
      <p:pic>
        <p:nvPicPr>
          <p:cNvPr id="16" name="Picture 2" descr="Web of Science - Wikipedia">
            <a:extLst>
              <a:ext uri="{FF2B5EF4-FFF2-40B4-BE49-F238E27FC236}">
                <a16:creationId xmlns:a16="http://schemas.microsoft.com/office/drawing/2014/main" id="{E46A056B-B1B0-B969-C76B-0897E41E9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30" b="29694"/>
          <a:stretch/>
        </p:blipFill>
        <p:spPr bwMode="auto">
          <a:xfrm>
            <a:off x="5335894" y="2497195"/>
            <a:ext cx="2003237" cy="34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5EC706-1473-3D79-A0C2-BB21E04900F2}"/>
              </a:ext>
            </a:extLst>
          </p:cNvPr>
          <p:cNvSpPr txBox="1"/>
          <p:nvPr/>
        </p:nvSpPr>
        <p:spPr>
          <a:xfrm>
            <a:off x="5017954" y="2834151"/>
            <a:ext cx="2639118" cy="30777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Screen abstracts &amp; title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021B24-4BF2-266A-D6C5-4F3FBE4F995D}"/>
              </a:ext>
            </a:extLst>
          </p:cNvPr>
          <p:cNvSpPr txBox="1"/>
          <p:nvPr/>
        </p:nvSpPr>
        <p:spPr>
          <a:xfrm>
            <a:off x="5017954" y="3427003"/>
            <a:ext cx="2639118" cy="30777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Full text assessed for eligibility</a:t>
            </a:r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1D59D0-539D-C302-62EB-138C3CEA4D8D}"/>
              </a:ext>
            </a:extLst>
          </p:cNvPr>
          <p:cNvSpPr txBox="1"/>
          <p:nvPr/>
        </p:nvSpPr>
        <p:spPr>
          <a:xfrm>
            <a:off x="5017954" y="4009778"/>
            <a:ext cx="2639118" cy="30777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Studies included in analysis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823DD7-8025-25A2-53AC-47C3716DA58E}"/>
              </a:ext>
            </a:extLst>
          </p:cNvPr>
          <p:cNvSpPr txBox="1"/>
          <p:nvPr/>
        </p:nvSpPr>
        <p:spPr>
          <a:xfrm>
            <a:off x="2273787" y="2756139"/>
            <a:ext cx="1606551" cy="338554"/>
          </a:xfrm>
          <a:prstGeom prst="rect">
            <a:avLst/>
          </a:prstGeom>
          <a:solidFill>
            <a:schemeClr val="accent2">
              <a:lumMod val="40000"/>
              <a:lumOff val="60000"/>
              <a:alpha val="54902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Screening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94861E-54FD-4D18-56FD-E8DEFA42935C}"/>
              </a:ext>
            </a:extLst>
          </p:cNvPr>
          <p:cNvSpPr txBox="1"/>
          <p:nvPr/>
        </p:nvSpPr>
        <p:spPr>
          <a:xfrm>
            <a:off x="2273786" y="3271990"/>
            <a:ext cx="1606551" cy="338554"/>
          </a:xfrm>
          <a:prstGeom prst="rect">
            <a:avLst/>
          </a:prstGeom>
          <a:solidFill>
            <a:schemeClr val="accent2">
              <a:lumMod val="40000"/>
              <a:lumOff val="60000"/>
              <a:alpha val="54902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Eligibility</a:t>
            </a:r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42CFB8-CD57-6E5B-CE91-EB146F176F59}"/>
              </a:ext>
            </a:extLst>
          </p:cNvPr>
          <p:cNvSpPr txBox="1"/>
          <p:nvPr/>
        </p:nvSpPr>
        <p:spPr>
          <a:xfrm>
            <a:off x="2273786" y="3783365"/>
            <a:ext cx="1606551" cy="338554"/>
          </a:xfrm>
          <a:prstGeom prst="rect">
            <a:avLst/>
          </a:prstGeom>
          <a:solidFill>
            <a:schemeClr val="accent2">
              <a:lumMod val="40000"/>
              <a:lumOff val="60000"/>
              <a:alpha val="54902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Inclusion</a:t>
            </a:r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435CB8-7BE5-E5A8-ABFA-FE99E51B7B20}"/>
              </a:ext>
            </a:extLst>
          </p:cNvPr>
          <p:cNvSpPr txBox="1"/>
          <p:nvPr/>
        </p:nvSpPr>
        <p:spPr>
          <a:xfrm rot="16200000">
            <a:off x="3860262" y="3241996"/>
            <a:ext cx="1130900" cy="30777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WoS</a:t>
            </a:r>
            <a:r>
              <a:rPr lang="en-US" sz="1400" b="1" dirty="0"/>
              <a:t> Alerts</a:t>
            </a:r>
            <a:endParaRPr 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9A8599-8F1B-EE71-5276-6A00C96B5A7D}"/>
              </a:ext>
            </a:extLst>
          </p:cNvPr>
          <p:cNvSpPr txBox="1"/>
          <p:nvPr/>
        </p:nvSpPr>
        <p:spPr>
          <a:xfrm rot="5400000">
            <a:off x="7864640" y="3134274"/>
            <a:ext cx="1130897" cy="52322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Papers Excluded</a:t>
            </a:r>
            <a:endParaRPr lang="en-US" sz="1200" dirty="0"/>
          </a:p>
        </p:txBody>
      </p:sp>
      <p:pic>
        <p:nvPicPr>
          <p:cNvPr id="25" name="Graphic 24" descr="Arrow Down outline">
            <a:extLst>
              <a:ext uri="{FF2B5EF4-FFF2-40B4-BE49-F238E27FC236}">
                <a16:creationId xmlns:a16="http://schemas.microsoft.com/office/drawing/2014/main" id="{FF42EA27-0D2F-DEA9-F67D-6A4C4685E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08912" y="3141928"/>
            <a:ext cx="457200" cy="274998"/>
          </a:xfrm>
          <a:prstGeom prst="rect">
            <a:avLst/>
          </a:prstGeom>
        </p:spPr>
      </p:pic>
      <p:pic>
        <p:nvPicPr>
          <p:cNvPr id="26" name="Graphic 25" descr="Arrow Down outline">
            <a:extLst>
              <a:ext uri="{FF2B5EF4-FFF2-40B4-BE49-F238E27FC236}">
                <a16:creationId xmlns:a16="http://schemas.microsoft.com/office/drawing/2014/main" id="{39319C72-3569-3152-D48B-FDD69C9ED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08912" y="3731066"/>
            <a:ext cx="457200" cy="27499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ABF648F-BCF1-A0CE-E25C-8CE4DB8CD69A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4425712" y="3961335"/>
            <a:ext cx="1" cy="209812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58DF79E-D4E1-C0C8-1D83-8E82803F1900}"/>
              </a:ext>
            </a:extLst>
          </p:cNvPr>
          <p:cNvCxnSpPr>
            <a:cxnSpLocks/>
          </p:cNvCxnSpPr>
          <p:nvPr/>
        </p:nvCxnSpPr>
        <p:spPr>
          <a:xfrm>
            <a:off x="4425712" y="4171147"/>
            <a:ext cx="50986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phic 28" descr="Arrow Down outline">
            <a:extLst>
              <a:ext uri="{FF2B5EF4-FFF2-40B4-BE49-F238E27FC236}">
                <a16:creationId xmlns:a16="http://schemas.microsoft.com/office/drawing/2014/main" id="{25297487-CEB6-5E9E-D057-E58F866CB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08912" y="4310127"/>
            <a:ext cx="457200" cy="274998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C31E178-1F37-4676-CE1F-6D55469DDCCE}"/>
              </a:ext>
            </a:extLst>
          </p:cNvPr>
          <p:cNvCxnSpPr>
            <a:stCxn id="14" idx="2"/>
          </p:cNvCxnSpPr>
          <p:nvPr/>
        </p:nvCxnSpPr>
        <p:spPr>
          <a:xfrm>
            <a:off x="9212010" y="2543303"/>
            <a:ext cx="0" cy="162036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phic 30" descr="Caret Right outline">
            <a:extLst>
              <a:ext uri="{FF2B5EF4-FFF2-40B4-BE49-F238E27FC236}">
                <a16:creationId xmlns:a16="http://schemas.microsoft.com/office/drawing/2014/main" id="{DA4190C7-CEC1-14E5-5E46-15488D4B8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42728" y="4037923"/>
            <a:ext cx="256719" cy="256719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8A440BA-1185-16A1-E4D5-91EBFC573333}"/>
              </a:ext>
            </a:extLst>
          </p:cNvPr>
          <p:cNvCxnSpPr>
            <a:cxnSpLocks/>
          </p:cNvCxnSpPr>
          <p:nvPr/>
        </p:nvCxnSpPr>
        <p:spPr>
          <a:xfrm>
            <a:off x="7776011" y="4165754"/>
            <a:ext cx="1435999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c 32" descr="Caret Left outline">
            <a:extLst>
              <a:ext uri="{FF2B5EF4-FFF2-40B4-BE49-F238E27FC236}">
                <a16:creationId xmlns:a16="http://schemas.microsoft.com/office/drawing/2014/main" id="{2C41DB24-8534-E96E-9F18-49F54D0797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88182" y="4037923"/>
            <a:ext cx="256719" cy="256719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5C2001D-F0B5-D6A0-CFF8-BB2737939DE1}"/>
              </a:ext>
            </a:extLst>
          </p:cNvPr>
          <p:cNvCxnSpPr>
            <a:cxnSpLocks/>
          </p:cNvCxnSpPr>
          <p:nvPr/>
        </p:nvCxnSpPr>
        <p:spPr>
          <a:xfrm>
            <a:off x="7657072" y="2999916"/>
            <a:ext cx="38227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phic 34" descr="Caret Right outline">
            <a:extLst>
              <a:ext uri="{FF2B5EF4-FFF2-40B4-BE49-F238E27FC236}">
                <a16:creationId xmlns:a16="http://schemas.microsoft.com/office/drawing/2014/main" id="{CC9CD3A1-D15D-4BAD-BC6C-13C70AB187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46499" y="2866692"/>
            <a:ext cx="256719" cy="256719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C46931E-1110-652B-CA50-31D1347F5CBE}"/>
              </a:ext>
            </a:extLst>
          </p:cNvPr>
          <p:cNvCxnSpPr>
            <a:cxnSpLocks/>
          </p:cNvCxnSpPr>
          <p:nvPr/>
        </p:nvCxnSpPr>
        <p:spPr>
          <a:xfrm>
            <a:off x="7657072" y="3602230"/>
            <a:ext cx="38227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 descr="Caret Right outline">
            <a:extLst>
              <a:ext uri="{FF2B5EF4-FFF2-40B4-BE49-F238E27FC236}">
                <a16:creationId xmlns:a16="http://schemas.microsoft.com/office/drawing/2014/main" id="{6A5C6BAD-431C-216D-F832-2C0BD22381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46499" y="3469006"/>
            <a:ext cx="256719" cy="25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114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0D1E6-8089-4567-9FBD-E8467533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Meta-analysis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BF72BD-E3FC-9BD8-0BF7-F2864ACCB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err="1"/>
              <a:t>Mammola</a:t>
            </a:r>
            <a:r>
              <a:rPr lang="en-US" sz="3000" dirty="0"/>
              <a:t> et al. 2022 (n = 203)</a:t>
            </a:r>
          </a:p>
          <a:p>
            <a:r>
              <a:rPr lang="en-US" sz="3000" dirty="0" err="1"/>
              <a:t>WoS</a:t>
            </a:r>
            <a:r>
              <a:rPr lang="en-US" sz="3000" dirty="0"/>
              <a:t> additional search (n = 34)</a:t>
            </a:r>
          </a:p>
          <a:p>
            <a:r>
              <a:rPr lang="en-US" sz="3000" dirty="0" err="1"/>
              <a:t>DarkCideS</a:t>
            </a:r>
            <a:r>
              <a:rPr lang="en-US" sz="3000" dirty="0"/>
              <a:t> database (n = 83; </a:t>
            </a:r>
            <a:r>
              <a:rPr lang="en-US" sz="3000" dirty="0" err="1"/>
              <a:t>Tanalgo</a:t>
            </a:r>
            <a:r>
              <a:rPr lang="en-US" sz="3000" dirty="0"/>
              <a:t> et al., 2022)</a:t>
            </a:r>
          </a:p>
          <a:p>
            <a:r>
              <a:rPr lang="en-US" sz="3000" dirty="0"/>
              <a:t>Grey literature (n = 25)</a:t>
            </a:r>
          </a:p>
        </p:txBody>
      </p:sp>
      <p:pic>
        <p:nvPicPr>
          <p:cNvPr id="1026" name="Picture 2" descr="Web of Science – Asian Insitute of Technology Library">
            <a:extLst>
              <a:ext uri="{FF2B5EF4-FFF2-40B4-BE49-F238E27FC236}">
                <a16:creationId xmlns:a16="http://schemas.microsoft.com/office/drawing/2014/main" id="{FA471DAF-2C58-E950-5012-1324C88B3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584" y="765175"/>
            <a:ext cx="3822700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9B73728-2C02-EB4A-90B5-007F2821E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532" y="3971926"/>
            <a:ext cx="6781801" cy="174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03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291116-27AC-C51F-CBA1-90D061E41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675" y="480060"/>
            <a:ext cx="10110650" cy="589788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7CE14838-D0D6-52A2-CDE5-21DA291DF85A}"/>
              </a:ext>
            </a:extLst>
          </p:cNvPr>
          <p:cNvSpPr/>
          <p:nvPr/>
        </p:nvSpPr>
        <p:spPr>
          <a:xfrm>
            <a:off x="697424" y="3967566"/>
            <a:ext cx="852407" cy="247973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0080"/>
              </a:highlight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962604DA-036C-7A64-EF1A-FBD3548413EB}"/>
              </a:ext>
            </a:extLst>
          </p:cNvPr>
          <p:cNvSpPr/>
          <p:nvPr/>
        </p:nvSpPr>
        <p:spPr>
          <a:xfrm>
            <a:off x="697423" y="1438759"/>
            <a:ext cx="852407" cy="247973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0080"/>
              </a:highlight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F213573-516F-A480-6A11-CFA80345ED4F}"/>
              </a:ext>
            </a:extLst>
          </p:cNvPr>
          <p:cNvSpPr/>
          <p:nvPr/>
        </p:nvSpPr>
        <p:spPr>
          <a:xfrm>
            <a:off x="3161654" y="3053166"/>
            <a:ext cx="852407" cy="24797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3085ABB-57EC-A0BA-B586-156EF9B9FEA4}"/>
              </a:ext>
            </a:extLst>
          </p:cNvPr>
          <p:cNvSpPr/>
          <p:nvPr/>
        </p:nvSpPr>
        <p:spPr>
          <a:xfrm>
            <a:off x="9172414" y="3053166"/>
            <a:ext cx="852407" cy="24797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CA1C7AFF-59B3-5BF6-F2B8-43C0FC19222B}"/>
              </a:ext>
            </a:extLst>
          </p:cNvPr>
          <p:cNvSpPr/>
          <p:nvPr/>
        </p:nvSpPr>
        <p:spPr>
          <a:xfrm>
            <a:off x="681925" y="865711"/>
            <a:ext cx="477012" cy="57215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0080"/>
              </a:highlight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73FD568-744D-AF35-5EEE-BC6E199FDACC}"/>
              </a:ext>
            </a:extLst>
          </p:cNvPr>
          <p:cNvSpPr/>
          <p:nvPr/>
        </p:nvSpPr>
        <p:spPr>
          <a:xfrm>
            <a:off x="646614" y="3393226"/>
            <a:ext cx="477012" cy="57215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0080"/>
              </a:highlight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02B7C1C0-7625-9DE8-AE50-2E710F40351F}"/>
              </a:ext>
            </a:extLst>
          </p:cNvPr>
          <p:cNvSpPr/>
          <p:nvPr/>
        </p:nvSpPr>
        <p:spPr>
          <a:xfrm>
            <a:off x="875653" y="4717166"/>
            <a:ext cx="477012" cy="57215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0080"/>
              </a:highlight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03D394F4-1602-AF95-ACB7-2BDCD7DCBC1F}"/>
              </a:ext>
            </a:extLst>
          </p:cNvPr>
          <p:cNvSpPr/>
          <p:nvPr/>
        </p:nvSpPr>
        <p:spPr>
          <a:xfrm>
            <a:off x="875653" y="4901081"/>
            <a:ext cx="477012" cy="57215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0080"/>
              </a:highlight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6A4675CF-CA5A-4236-3A21-8392BCA27A39}"/>
              </a:ext>
            </a:extLst>
          </p:cNvPr>
          <p:cNvSpPr/>
          <p:nvPr/>
        </p:nvSpPr>
        <p:spPr>
          <a:xfrm>
            <a:off x="875653" y="2178284"/>
            <a:ext cx="477012" cy="57215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0080"/>
              </a:highlight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E80C523E-E084-46DB-2F79-CBA6DAA7D2B6}"/>
              </a:ext>
            </a:extLst>
          </p:cNvPr>
          <p:cNvSpPr/>
          <p:nvPr/>
        </p:nvSpPr>
        <p:spPr>
          <a:xfrm>
            <a:off x="875653" y="2362199"/>
            <a:ext cx="477012" cy="57215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0080"/>
              </a:highlight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EF4722C5-2F01-3E47-187A-47CEADF7F602}"/>
              </a:ext>
            </a:extLst>
          </p:cNvPr>
          <p:cNvSpPr/>
          <p:nvPr/>
        </p:nvSpPr>
        <p:spPr>
          <a:xfrm>
            <a:off x="646614" y="1869546"/>
            <a:ext cx="477012" cy="57215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0080"/>
              </a:highlight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AD377067-ACD4-8B1E-8EE3-CA21FD7B705A}"/>
              </a:ext>
            </a:extLst>
          </p:cNvPr>
          <p:cNvSpPr/>
          <p:nvPr/>
        </p:nvSpPr>
        <p:spPr>
          <a:xfrm>
            <a:off x="643178" y="4392413"/>
            <a:ext cx="477012" cy="57215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800080"/>
              </a:highlight>
            </a:endParaRPr>
          </a:p>
        </p:txBody>
      </p:sp>
      <p:pic>
        <p:nvPicPr>
          <p:cNvPr id="2" name="Picture 2" descr="Twitter is a very toxic place for politicians | British GQ ...">
            <a:extLst>
              <a:ext uri="{FF2B5EF4-FFF2-40B4-BE49-F238E27FC236}">
                <a16:creationId xmlns:a16="http://schemas.microsoft.com/office/drawing/2014/main" id="{17E01D71-185B-8588-D102-B59ADE354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338" y="5951736"/>
            <a:ext cx="852407" cy="85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748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06B8AB-D860-26E4-593F-8FAD67407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9867" y="480060"/>
            <a:ext cx="10087053" cy="590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28258F0B-DB77-98E4-9A44-CA5387BC85F7}"/>
              </a:ext>
            </a:extLst>
          </p:cNvPr>
          <p:cNvSpPr/>
          <p:nvPr/>
        </p:nvSpPr>
        <p:spPr>
          <a:xfrm>
            <a:off x="1270861" y="787830"/>
            <a:ext cx="852407" cy="247973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4D7DCA0F-5AF5-8509-AD9C-44ABF32137B4}"/>
              </a:ext>
            </a:extLst>
          </p:cNvPr>
          <p:cNvSpPr/>
          <p:nvPr/>
        </p:nvSpPr>
        <p:spPr>
          <a:xfrm>
            <a:off x="1270860" y="3305013"/>
            <a:ext cx="852407" cy="247973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DC5B9E0-131E-302D-99DD-FD5EB8AF5A01}"/>
              </a:ext>
            </a:extLst>
          </p:cNvPr>
          <p:cNvSpPr/>
          <p:nvPr/>
        </p:nvSpPr>
        <p:spPr>
          <a:xfrm>
            <a:off x="3611104" y="3053166"/>
            <a:ext cx="852407" cy="24797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3D2BDED-31A5-D4F8-75F7-E75C8AE1102C}"/>
              </a:ext>
            </a:extLst>
          </p:cNvPr>
          <p:cNvSpPr/>
          <p:nvPr/>
        </p:nvSpPr>
        <p:spPr>
          <a:xfrm>
            <a:off x="9249904" y="3053166"/>
            <a:ext cx="852407" cy="24797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4B3F5698-9EB6-12B4-87DB-5685F73B28C9}"/>
              </a:ext>
            </a:extLst>
          </p:cNvPr>
          <p:cNvSpPr/>
          <p:nvPr/>
        </p:nvSpPr>
        <p:spPr>
          <a:xfrm>
            <a:off x="1216615" y="4701668"/>
            <a:ext cx="477012" cy="57215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3B80802-0D68-AD66-1981-FFB9072AFC18}"/>
              </a:ext>
            </a:extLst>
          </p:cNvPr>
          <p:cNvSpPr/>
          <p:nvPr/>
        </p:nvSpPr>
        <p:spPr>
          <a:xfrm>
            <a:off x="1216615" y="4932077"/>
            <a:ext cx="477012" cy="57215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D694646-C188-6382-3BD6-4B2AECCDBFA5}"/>
              </a:ext>
            </a:extLst>
          </p:cNvPr>
          <p:cNvSpPr/>
          <p:nvPr/>
        </p:nvSpPr>
        <p:spPr>
          <a:xfrm>
            <a:off x="1216615" y="2188035"/>
            <a:ext cx="477012" cy="57215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AD33A371-CEC0-AB0B-70A2-C16CDD05B9BB}"/>
              </a:ext>
            </a:extLst>
          </p:cNvPr>
          <p:cNvSpPr/>
          <p:nvPr/>
        </p:nvSpPr>
        <p:spPr>
          <a:xfrm>
            <a:off x="1216615" y="2418444"/>
            <a:ext cx="477012" cy="57215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Twitter is a very toxic place for politicians | British GQ ...">
            <a:extLst>
              <a:ext uri="{FF2B5EF4-FFF2-40B4-BE49-F238E27FC236}">
                <a16:creationId xmlns:a16="http://schemas.microsoft.com/office/drawing/2014/main" id="{DA6C7C4C-7461-5500-C853-8DEA08CFB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338" y="5951736"/>
            <a:ext cx="852407" cy="85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15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B3927EAE-7D6D-CBA2-EF6A-77E4B1883F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7" t="5495" r="2722" b="5495"/>
          <a:stretch/>
        </p:blipFill>
        <p:spPr>
          <a:xfrm>
            <a:off x="519362" y="480060"/>
            <a:ext cx="11147410" cy="5897880"/>
          </a:xfrm>
          <a:prstGeom prst="rect">
            <a:avLst/>
          </a:prstGeom>
        </p:spPr>
      </p:pic>
      <p:pic>
        <p:nvPicPr>
          <p:cNvPr id="2" name="Picture 2" descr="Twitter is a very toxic place for politicians | British GQ ...">
            <a:extLst>
              <a:ext uri="{FF2B5EF4-FFF2-40B4-BE49-F238E27FC236}">
                <a16:creationId xmlns:a16="http://schemas.microsoft.com/office/drawing/2014/main" id="{1DA1420C-3E45-7A33-D35B-4E1370234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338" y="5951736"/>
            <a:ext cx="852407" cy="85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409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0D0125-0986-F063-8909-00EC39445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5" r="16769"/>
          <a:stretch/>
        </p:blipFill>
        <p:spPr>
          <a:xfrm>
            <a:off x="3935195" y="89976"/>
            <a:ext cx="8049986" cy="6662980"/>
          </a:xfrm>
          <a:prstGeom prst="rect">
            <a:avLst/>
          </a:prstGeom>
        </p:spPr>
      </p:pic>
      <p:pic>
        <p:nvPicPr>
          <p:cNvPr id="2" name="Picture 2" descr="Sateenvarjo 'Bat Umbrella' - KuuKorento - Elämäniloinen verkkokauppa">
            <a:extLst>
              <a:ext uri="{FF2B5EF4-FFF2-40B4-BE49-F238E27FC236}">
                <a16:creationId xmlns:a16="http://schemas.microsoft.com/office/drawing/2014/main" id="{28884A41-DDB5-9F75-3E0A-9061F4D53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417" l="6875" r="96875">
                        <a14:foregroundMark x1="9375" y1="41667" x2="7083" y2="43750"/>
                        <a14:foregroundMark x1="90833" y1="40833" x2="97083" y2="48333"/>
                        <a14:foregroundMark x1="54792" y1="87292" x2="49792" y2="9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4294454" y="851324"/>
            <a:ext cx="1285921" cy="128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756DB74-AA3B-629B-F8A5-909916A32281}"/>
              </a:ext>
            </a:extLst>
          </p:cNvPr>
          <p:cNvSpPr txBox="1">
            <a:spLocks/>
          </p:cNvSpPr>
          <p:nvPr/>
        </p:nvSpPr>
        <p:spPr>
          <a:xfrm>
            <a:off x="326572" y="1825625"/>
            <a:ext cx="398417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Bray-Curtis similarity</a:t>
            </a:r>
          </a:p>
          <a:p>
            <a:pPr lvl="1"/>
            <a:r>
              <a:rPr lang="en-US" sz="3000" dirty="0"/>
              <a:t>Direct conservation</a:t>
            </a:r>
          </a:p>
          <a:p>
            <a:pPr lvl="1"/>
            <a:endParaRPr lang="en-US" sz="3000" dirty="0"/>
          </a:p>
          <a:p>
            <a:r>
              <a:rPr lang="en-US" sz="3000" dirty="0"/>
              <a:t>291 papers </a:t>
            </a:r>
          </a:p>
          <a:p>
            <a:r>
              <a:rPr lang="en-US" sz="3000" dirty="0"/>
              <a:t>640 conservation interventions</a:t>
            </a:r>
          </a:p>
          <a:p>
            <a:pPr lvl="1"/>
            <a:endParaRPr lang="en-US" sz="3000" dirty="0"/>
          </a:p>
        </p:txBody>
      </p:sp>
      <p:pic>
        <p:nvPicPr>
          <p:cNvPr id="5" name="Picture 2" descr="Twitter is a very toxic place for politicians | British GQ ...">
            <a:extLst>
              <a:ext uri="{FF2B5EF4-FFF2-40B4-BE49-F238E27FC236}">
                <a16:creationId xmlns:a16="http://schemas.microsoft.com/office/drawing/2014/main" id="{0C9EEA06-B4E1-5987-6895-5633BA785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338" y="5951736"/>
            <a:ext cx="852407" cy="85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412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0D0125-0986-F063-8909-00EC39445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5" r="16769"/>
          <a:stretch/>
        </p:blipFill>
        <p:spPr>
          <a:xfrm>
            <a:off x="3935195" y="89976"/>
            <a:ext cx="8049986" cy="6662980"/>
          </a:xfrm>
          <a:prstGeom prst="rect">
            <a:avLst/>
          </a:prstGeom>
        </p:spPr>
      </p:pic>
      <p:pic>
        <p:nvPicPr>
          <p:cNvPr id="2" name="Picture 2" descr="Sateenvarjo 'Bat Umbrella' - KuuKorento - Elämäniloinen verkkokauppa">
            <a:extLst>
              <a:ext uri="{FF2B5EF4-FFF2-40B4-BE49-F238E27FC236}">
                <a16:creationId xmlns:a16="http://schemas.microsoft.com/office/drawing/2014/main" id="{28884A41-DDB5-9F75-3E0A-9061F4D53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417" l="6875" r="96875">
                        <a14:foregroundMark x1="9375" y1="41667" x2="7083" y2="43750"/>
                        <a14:foregroundMark x1="90833" y1="40833" x2="97083" y2="48333"/>
                        <a14:foregroundMark x1="54792" y1="87292" x2="49792" y2="9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940" y="0"/>
            <a:ext cx="800535" cy="80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A1B18CA-4773-A0A9-6B5B-5A6C91050459}"/>
              </a:ext>
            </a:extLst>
          </p:cNvPr>
          <p:cNvSpPr txBox="1">
            <a:spLocks/>
          </p:cNvSpPr>
          <p:nvPr/>
        </p:nvSpPr>
        <p:spPr>
          <a:xfrm>
            <a:off x="326572" y="1825625"/>
            <a:ext cx="398417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Bray-Curtis similarity</a:t>
            </a:r>
          </a:p>
          <a:p>
            <a:pPr lvl="1"/>
            <a:r>
              <a:rPr lang="en-US" sz="3000" dirty="0"/>
              <a:t>Direct conservation</a:t>
            </a:r>
          </a:p>
          <a:p>
            <a:pPr lvl="1"/>
            <a:endParaRPr lang="en-US" sz="3000" dirty="0"/>
          </a:p>
          <a:p>
            <a:r>
              <a:rPr lang="en-US" sz="3000" dirty="0"/>
              <a:t>291 papers </a:t>
            </a:r>
          </a:p>
          <a:p>
            <a:r>
              <a:rPr lang="en-US" sz="3000" dirty="0"/>
              <a:t>640 conservation interventions</a:t>
            </a:r>
          </a:p>
          <a:p>
            <a:pPr lvl="1"/>
            <a:endParaRPr lang="en-US" sz="3000" dirty="0"/>
          </a:p>
        </p:txBody>
      </p:sp>
      <p:pic>
        <p:nvPicPr>
          <p:cNvPr id="4" name="Picture 2" descr="Twitter is a very toxic place for politicians | British GQ ...">
            <a:extLst>
              <a:ext uri="{FF2B5EF4-FFF2-40B4-BE49-F238E27FC236}">
                <a16:creationId xmlns:a16="http://schemas.microsoft.com/office/drawing/2014/main" id="{CFB14126-EA03-7C3C-2A9D-E7F02B465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338" y="5951736"/>
            <a:ext cx="852407" cy="85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2299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9E1878-6276-1602-B2C4-3E505C803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Guano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13">
            <a:extLst>
              <a:ext uri="{FF2B5EF4-FFF2-40B4-BE49-F238E27FC236}">
                <a16:creationId xmlns:a16="http://schemas.microsoft.com/office/drawing/2014/main" id="{8A85DCBB-0DA3-85AC-F2A9-20DA4B810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3000" dirty="0" err="1"/>
              <a:t>Endemiska</a:t>
            </a:r>
            <a:r>
              <a:rPr lang="en-US" sz="3000" dirty="0"/>
              <a:t> </a:t>
            </a:r>
            <a:r>
              <a:rPr lang="en-US" sz="3000" dirty="0" err="1"/>
              <a:t>arter</a:t>
            </a:r>
            <a:r>
              <a:rPr lang="en-US" sz="3000" dirty="0"/>
              <a:t> </a:t>
            </a:r>
            <a:r>
              <a:rPr lang="en-US" sz="3000" dirty="0" err="1"/>
              <a:t>är</a:t>
            </a:r>
            <a:r>
              <a:rPr lang="en-US" sz="3000" dirty="0"/>
              <a:t> </a:t>
            </a:r>
            <a:r>
              <a:rPr lang="en-US" sz="3000" dirty="0" err="1"/>
              <a:t>beronde</a:t>
            </a:r>
            <a:r>
              <a:rPr lang="en-US" sz="3000" dirty="0"/>
              <a:t> </a:t>
            </a:r>
            <a:r>
              <a:rPr lang="en-US" sz="3000" dirty="0" err="1"/>
              <a:t>på</a:t>
            </a:r>
            <a:r>
              <a:rPr lang="en-US" sz="3000" dirty="0"/>
              <a:t> </a:t>
            </a:r>
            <a:r>
              <a:rPr lang="en-US" sz="3000" dirty="0" err="1"/>
              <a:t>energin</a:t>
            </a:r>
            <a:r>
              <a:rPr lang="en-US" sz="3000" dirty="0"/>
              <a:t> </a:t>
            </a:r>
            <a:r>
              <a:rPr lang="en-US" sz="3000" dirty="0" err="1"/>
              <a:t>som</a:t>
            </a:r>
            <a:r>
              <a:rPr lang="en-US" sz="3000" dirty="0"/>
              <a:t> </a:t>
            </a:r>
            <a:r>
              <a:rPr lang="en-US" sz="3000" dirty="0" err="1"/>
              <a:t>kommer</a:t>
            </a:r>
            <a:r>
              <a:rPr lang="en-US" sz="3000" dirty="0"/>
              <a:t> </a:t>
            </a:r>
            <a:r>
              <a:rPr lang="en-US" sz="3000" dirty="0" err="1"/>
              <a:t>utanför</a:t>
            </a:r>
            <a:r>
              <a:rPr lang="en-US" sz="3000" dirty="0"/>
              <a:t> </a:t>
            </a:r>
            <a:r>
              <a:rPr lang="en-US" sz="3000" dirty="0" err="1"/>
              <a:t>systemet</a:t>
            </a:r>
            <a:endParaRPr lang="en-US" sz="3000" dirty="0"/>
          </a:p>
          <a:p>
            <a:r>
              <a:rPr lang="en-US" sz="3000" dirty="0" err="1"/>
              <a:t>Ökad</a:t>
            </a:r>
            <a:r>
              <a:rPr lang="en-US" sz="3000" dirty="0"/>
              <a:t> </a:t>
            </a:r>
            <a:r>
              <a:rPr lang="en-US" sz="3000" dirty="0" err="1"/>
              <a:t>diversitet</a:t>
            </a:r>
            <a:endParaRPr lang="en-US" sz="3000" dirty="0"/>
          </a:p>
        </p:txBody>
      </p:sp>
      <p:pic>
        <p:nvPicPr>
          <p:cNvPr id="5" name="Content Placeholder 4" descr="A person sitting in a cave&#10;&#10;Description automatically generated with low confidence">
            <a:extLst>
              <a:ext uri="{FF2B5EF4-FFF2-40B4-BE49-F238E27FC236}">
                <a16:creationId xmlns:a16="http://schemas.microsoft.com/office/drawing/2014/main" id="{0B14EC17-FB85-C985-EFBF-2DF488843C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02" r="-1" b="1462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EFE615-44DD-20B7-6D63-C37B53A54971}"/>
              </a:ext>
            </a:extLst>
          </p:cNvPr>
          <p:cNvSpPr txBox="1"/>
          <p:nvPr/>
        </p:nvSpPr>
        <p:spPr>
          <a:xfrm>
            <a:off x="10864310" y="6581646"/>
            <a:ext cx="19011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Image: K. Demere</a:t>
            </a:r>
          </a:p>
        </p:txBody>
      </p:sp>
      <p:pic>
        <p:nvPicPr>
          <p:cNvPr id="9218" name="Picture 2" descr="No photo description available.">
            <a:extLst>
              <a:ext uri="{FF2B5EF4-FFF2-40B4-BE49-F238E27FC236}">
                <a16:creationId xmlns:a16="http://schemas.microsoft.com/office/drawing/2014/main" id="{C24E5ADA-6009-64C6-522D-28D122C29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t="10488" r="26157" b="23409"/>
          <a:stretch/>
        </p:blipFill>
        <p:spPr bwMode="auto">
          <a:xfrm>
            <a:off x="8927025" y="4227349"/>
            <a:ext cx="3146156" cy="235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0607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bat, ground, mammal, outdoor&#10;&#10;Description automatically generated">
            <a:extLst>
              <a:ext uri="{FF2B5EF4-FFF2-40B4-BE49-F238E27FC236}">
                <a16:creationId xmlns:a16="http://schemas.microsoft.com/office/drawing/2014/main" id="{E5131129-2AE9-A3F4-B3E7-CEE6679B91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6000"/>
          </a:blip>
          <a:srcRect l="14185" b="5436"/>
          <a:stretch/>
        </p:blipFill>
        <p:spPr>
          <a:xfrm>
            <a:off x="-16338" y="10"/>
            <a:ext cx="8298043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E4D6C0-84AA-6DBA-F590-1B6FA987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 err="1"/>
              <a:t>Resultat</a:t>
            </a:r>
            <a:endParaRPr lang="en-US" sz="4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7A1065-7764-4FC5-A28C-329E12FB8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5977" y="1699415"/>
            <a:ext cx="5096910" cy="3742762"/>
          </a:xfrm>
        </p:spPr>
        <p:txBody>
          <a:bodyPr>
            <a:noAutofit/>
          </a:bodyPr>
          <a:lstStyle/>
          <a:p>
            <a:r>
              <a:rPr lang="en-US" sz="3000" dirty="0" err="1"/>
              <a:t>Identifiera</a:t>
            </a:r>
            <a:r>
              <a:rPr lang="en-US" sz="3000" dirty="0"/>
              <a:t> hot </a:t>
            </a:r>
            <a:r>
              <a:rPr lang="en-US" sz="3000" dirty="0" err="1"/>
              <a:t>och</a:t>
            </a:r>
            <a:r>
              <a:rPr lang="en-US" sz="3000" dirty="0"/>
              <a:t> </a:t>
            </a:r>
            <a:r>
              <a:rPr lang="en-US" sz="3000" dirty="0" err="1"/>
              <a:t>åtgärder</a:t>
            </a:r>
            <a:endParaRPr lang="en-US" sz="3000" dirty="0"/>
          </a:p>
          <a:p>
            <a:r>
              <a:rPr lang="en-US" sz="3000" dirty="0"/>
              <a:t>Mer tester</a:t>
            </a:r>
          </a:p>
          <a:p>
            <a:pPr lvl="1"/>
            <a:r>
              <a:rPr lang="en-US" sz="3000" dirty="0"/>
              <a:t>Art-specific</a:t>
            </a:r>
          </a:p>
          <a:p>
            <a:pPr lvl="1"/>
            <a:r>
              <a:rPr lang="en-US" sz="3000" dirty="0" err="1"/>
              <a:t>Sydliga</a:t>
            </a:r>
            <a:r>
              <a:rPr lang="en-US" sz="3000" dirty="0"/>
              <a:t> </a:t>
            </a:r>
            <a:r>
              <a:rPr lang="en-US" sz="3000" dirty="0" err="1"/>
              <a:t>breddgrader</a:t>
            </a:r>
            <a:endParaRPr lang="en-US" sz="3000" dirty="0"/>
          </a:p>
          <a:p>
            <a:r>
              <a:rPr lang="en-US" sz="3400" dirty="0" err="1"/>
              <a:t>Beakta</a:t>
            </a:r>
            <a:r>
              <a:rPr lang="en-US" sz="3400" dirty="0"/>
              <a:t> </a:t>
            </a:r>
            <a:r>
              <a:rPr lang="en-US" sz="3400" dirty="0" err="1"/>
              <a:t>andra</a:t>
            </a:r>
            <a:r>
              <a:rPr lang="en-US" sz="3400" dirty="0"/>
              <a:t> </a:t>
            </a:r>
            <a:r>
              <a:rPr lang="en-US" sz="3400" dirty="0" err="1"/>
              <a:t>organismer</a:t>
            </a:r>
            <a:endParaRPr lang="en-US" sz="3400" dirty="0"/>
          </a:p>
          <a:p>
            <a:pPr lvl="1"/>
            <a:r>
              <a:rPr lang="en-US" sz="3000" dirty="0"/>
              <a:t>Turner et al. &amp; Meierhofer et al. 2022</a:t>
            </a:r>
          </a:p>
          <a:p>
            <a:r>
              <a:rPr lang="en-US" sz="3000" dirty="0" err="1"/>
              <a:t>Dokumentera</a:t>
            </a:r>
            <a:r>
              <a:rPr lang="en-US" sz="3000" dirty="0"/>
              <a:t> </a:t>
            </a:r>
            <a:r>
              <a:rPr lang="en-US" sz="3000" dirty="0" err="1"/>
              <a:t>framgångar</a:t>
            </a:r>
            <a:r>
              <a:rPr lang="en-US" sz="3000" dirty="0"/>
              <a:t> </a:t>
            </a:r>
            <a:r>
              <a:rPr lang="en-US" sz="3000" dirty="0" err="1"/>
              <a:t>och</a:t>
            </a:r>
            <a:r>
              <a:rPr lang="en-US" sz="3000" dirty="0"/>
              <a:t> </a:t>
            </a:r>
            <a:r>
              <a:rPr lang="en-US" sz="3000" dirty="0" err="1"/>
              <a:t>misslyckanden</a:t>
            </a:r>
            <a:endParaRPr lang="en-US" sz="3000" dirty="0"/>
          </a:p>
          <a:p>
            <a:pPr lvl="1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32818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o photo description available.">
            <a:extLst>
              <a:ext uri="{FF2B5EF4-FFF2-40B4-BE49-F238E27FC236}">
                <a16:creationId xmlns:a16="http://schemas.microsoft.com/office/drawing/2014/main" id="{E9AAD119-9AD8-B7AE-0317-2B2A2B6A9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0" b="132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Rectangle 5126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788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8C8458-12C0-3697-FC01-B101CE233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382942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/>
              <a:t>I </a:t>
            </a:r>
            <a:r>
              <a:rPr lang="en-US" sz="4000" dirty="0" err="1"/>
              <a:t>norr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79F4F-3002-B525-B8FA-CE0E4C070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1490684"/>
            <a:ext cx="6002110" cy="3729034"/>
          </a:xfrm>
        </p:spPr>
        <p:txBody>
          <a:bodyPr>
            <a:noAutofit/>
          </a:bodyPr>
          <a:lstStyle/>
          <a:p>
            <a:r>
              <a:rPr lang="en-US" sz="3000" dirty="0" err="1"/>
              <a:t>Undersök</a:t>
            </a:r>
            <a:r>
              <a:rPr lang="en-US" sz="3000" dirty="0"/>
              <a:t> </a:t>
            </a:r>
            <a:r>
              <a:rPr lang="en-US" sz="3000" dirty="0" err="1"/>
              <a:t>möjligheten</a:t>
            </a:r>
            <a:r>
              <a:rPr lang="en-US" sz="3000" dirty="0"/>
              <a:t> </a:t>
            </a:r>
            <a:r>
              <a:rPr lang="en-US" sz="3000" dirty="0" err="1"/>
              <a:t>att</a:t>
            </a:r>
            <a:r>
              <a:rPr lang="en-US" sz="3000" dirty="0"/>
              <a:t> </a:t>
            </a:r>
            <a:r>
              <a:rPr lang="en-US" sz="3000" dirty="0" err="1"/>
              <a:t>bevara</a:t>
            </a:r>
            <a:r>
              <a:rPr lang="en-US" sz="3000" dirty="0"/>
              <a:t> </a:t>
            </a:r>
            <a:r>
              <a:rPr lang="en-US" sz="3000" dirty="0" err="1"/>
              <a:t>alternativa</a:t>
            </a:r>
            <a:r>
              <a:rPr lang="en-US" sz="3000" dirty="0"/>
              <a:t> </a:t>
            </a:r>
            <a:r>
              <a:rPr lang="en-US" sz="3000" dirty="0" err="1"/>
              <a:t>boplatser</a:t>
            </a:r>
            <a:endParaRPr lang="en-US" sz="3000" dirty="0"/>
          </a:p>
          <a:p>
            <a:pPr lvl="1"/>
            <a:r>
              <a:rPr lang="en-US" sz="3000" dirty="0" err="1"/>
              <a:t>bunkrar</a:t>
            </a:r>
            <a:r>
              <a:rPr lang="en-US" sz="3000" dirty="0"/>
              <a:t>, </a:t>
            </a:r>
            <a:r>
              <a:rPr lang="en-US" sz="3000" dirty="0" err="1"/>
              <a:t>taluskoner</a:t>
            </a:r>
            <a:r>
              <a:rPr lang="en-US" sz="3000" dirty="0"/>
              <a:t>…</a:t>
            </a:r>
          </a:p>
          <a:p>
            <a:r>
              <a:rPr lang="en-US" sz="3000" dirty="0" err="1"/>
              <a:t>Rekommenderade</a:t>
            </a:r>
            <a:r>
              <a:rPr lang="en-US" sz="3000" dirty="0"/>
              <a:t> </a:t>
            </a:r>
            <a:r>
              <a:rPr lang="en-US" sz="3000" dirty="0" err="1"/>
              <a:t>åtgärder</a:t>
            </a:r>
            <a:r>
              <a:rPr lang="en-US" sz="3000" dirty="0"/>
              <a:t>:</a:t>
            </a:r>
          </a:p>
          <a:p>
            <a:pPr lvl="1"/>
            <a:r>
              <a:rPr lang="en-US" sz="3000" dirty="0"/>
              <a:t>"Vi </a:t>
            </a:r>
            <a:r>
              <a:rPr lang="en-US" sz="3000" dirty="0" err="1"/>
              <a:t>borde</a:t>
            </a:r>
            <a:r>
              <a:rPr lang="en-US" sz="3000" dirty="0"/>
              <a:t> </a:t>
            </a:r>
            <a:r>
              <a:rPr lang="en-US" sz="3000" dirty="0" err="1"/>
              <a:t>övervaka</a:t>
            </a:r>
            <a:r>
              <a:rPr lang="en-US" sz="3000" dirty="0"/>
              <a:t> </a:t>
            </a:r>
            <a:r>
              <a:rPr lang="en-US" sz="3000" dirty="0" err="1"/>
              <a:t>populationen</a:t>
            </a:r>
            <a:r>
              <a:rPr lang="en-US" sz="3000" dirty="0"/>
              <a:t>…”</a:t>
            </a:r>
          </a:p>
          <a:p>
            <a:pPr lvl="1"/>
            <a:r>
              <a:rPr lang="en-US" sz="3000" dirty="0"/>
              <a:t>“</a:t>
            </a:r>
            <a:r>
              <a:rPr lang="en-US" sz="3000" dirty="0" err="1"/>
              <a:t>Hantering</a:t>
            </a:r>
            <a:r>
              <a:rPr lang="en-US" sz="3000" dirty="0"/>
              <a:t> av habitat, </a:t>
            </a:r>
            <a:r>
              <a:rPr lang="en-US" sz="3000" dirty="0" err="1"/>
              <a:t>arter</a:t>
            </a:r>
            <a:r>
              <a:rPr lang="en-US" sz="3000" dirty="0"/>
              <a:t> </a:t>
            </a:r>
            <a:r>
              <a:rPr lang="en-US" sz="3000" dirty="0" err="1"/>
              <a:t>och</a:t>
            </a:r>
            <a:r>
              <a:rPr lang="en-US" sz="3000" dirty="0"/>
              <a:t> population </a:t>
            </a:r>
            <a:r>
              <a:rPr lang="en-US" sz="3000" dirty="0" err="1"/>
              <a:t>är</a:t>
            </a:r>
            <a:r>
              <a:rPr lang="en-US" sz="3000" dirty="0"/>
              <a:t> </a:t>
            </a:r>
            <a:r>
              <a:rPr lang="en-US" sz="3000" dirty="0" err="1"/>
              <a:t>starkt</a:t>
            </a:r>
            <a:r>
              <a:rPr lang="en-US" sz="3000" dirty="0"/>
              <a:t> </a:t>
            </a:r>
            <a:r>
              <a:rPr lang="en-US" sz="3000" dirty="0" err="1"/>
              <a:t>rekommenderat</a:t>
            </a:r>
            <a:r>
              <a:rPr lang="en-US" sz="3000" dirty="0"/>
              <a:t>…”</a:t>
            </a:r>
          </a:p>
          <a:p>
            <a:pPr lvl="1"/>
            <a:r>
              <a:rPr lang="en-US" sz="3000" dirty="0"/>
              <a:t>"Det </a:t>
            </a:r>
            <a:r>
              <a:rPr lang="en-US" sz="3000" dirty="0" err="1"/>
              <a:t>skulle</a:t>
            </a:r>
            <a:r>
              <a:rPr lang="en-US" sz="3000" dirty="0"/>
              <a:t> </a:t>
            </a:r>
            <a:r>
              <a:rPr lang="en-US" sz="3000" dirty="0" err="1"/>
              <a:t>vara</a:t>
            </a:r>
            <a:r>
              <a:rPr lang="en-US" sz="3000" dirty="0"/>
              <a:t> </a:t>
            </a:r>
            <a:r>
              <a:rPr lang="en-US" sz="3000" dirty="0" err="1"/>
              <a:t>viktigt</a:t>
            </a:r>
            <a:r>
              <a:rPr lang="en-US" sz="3000" dirty="0"/>
              <a:t> </a:t>
            </a:r>
            <a:r>
              <a:rPr lang="en-US" sz="3000" dirty="0" err="1"/>
              <a:t>att</a:t>
            </a:r>
            <a:r>
              <a:rPr lang="en-US" sz="3000" dirty="0"/>
              <a:t> </a:t>
            </a:r>
            <a:r>
              <a:rPr lang="en-US" sz="3000" dirty="0" err="1"/>
              <a:t>skydda</a:t>
            </a:r>
            <a:r>
              <a:rPr lang="en-US" sz="3000" dirty="0"/>
              <a:t> </a:t>
            </a:r>
            <a:r>
              <a:rPr lang="en-US" sz="3000" dirty="0" err="1"/>
              <a:t>platsen</a:t>
            </a:r>
            <a:r>
              <a:rPr lang="en-US" sz="3000" dirty="0"/>
              <a:t>"</a:t>
            </a:r>
          </a:p>
        </p:txBody>
      </p:sp>
      <p:pic>
        <p:nvPicPr>
          <p:cNvPr id="7" name="Picture 6" descr="A tunnel in the woods&#10;&#10;Description automatically generated with low confidence">
            <a:extLst>
              <a:ext uri="{FF2B5EF4-FFF2-40B4-BE49-F238E27FC236}">
                <a16:creationId xmlns:a16="http://schemas.microsoft.com/office/drawing/2014/main" id="{4065C33B-5E70-7BE6-2503-67FFCBE0E7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934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blipFill dpi="0" rotWithShape="1">
            <a:blip r:embed="rId4">
              <a:alphaModFix/>
            </a:blip>
            <a:srcRect/>
            <a:tile tx="0" ty="0" sx="100000" sy="100000" flip="none" algn="tl"/>
          </a:blipFill>
          <a:effectLst/>
        </p:spPr>
      </p:pic>
    </p:spTree>
    <p:extLst>
      <p:ext uri="{BB962C8B-B14F-4D97-AF65-F5344CB8AC3E}">
        <p14:creationId xmlns:p14="http://schemas.microsoft.com/office/powerpoint/2010/main" val="3519653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1043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84A5BA3-46FF-5CA9-BC39-89073E74B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331" y="325905"/>
            <a:ext cx="2026090" cy="185387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EBB9CAA4-3C85-8F90-7996-DB898BBD5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081" y="2583052"/>
            <a:ext cx="2062593" cy="1691896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6E9B1AE8-C064-16B0-81B3-208BB9D3E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936" y="685640"/>
            <a:ext cx="4248944" cy="2222757"/>
          </a:xfrm>
          <a:prstGeom prst="rect">
            <a:avLst/>
          </a:prstGeom>
        </p:spPr>
      </p:pic>
      <p:pic>
        <p:nvPicPr>
          <p:cNvPr id="1026" name="Picture 2" descr="Academy of Finland | LinkedIn">
            <a:extLst>
              <a:ext uri="{FF2B5EF4-FFF2-40B4-BE49-F238E27FC236}">
                <a16:creationId xmlns:a16="http://schemas.microsoft.com/office/drawing/2014/main" id="{782BD5EB-A266-C12D-334B-A6B5653CF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0107" y="4644984"/>
            <a:ext cx="1869351" cy="186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6D2341-8721-A8AC-175A-2AFAD58CF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36" y="4473318"/>
            <a:ext cx="4248944" cy="11714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3B097B-18A2-6AC7-A8AA-AAECAFE4D2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000" y="685640"/>
            <a:ext cx="4233566" cy="564475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29F6420-F5B3-09B6-84D2-FFFE476DA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739" y="892059"/>
            <a:ext cx="3608896" cy="16909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4000" kern="1200" dirty="0">
                <a:latin typeface="+mj-lt"/>
                <a:ea typeface="+mj-ea"/>
                <a:cs typeface="+mj-cs"/>
              </a:rPr>
              <a:t>Thank you!</a:t>
            </a:r>
            <a:br>
              <a:rPr lang="en-US" sz="4000" kern="1200" dirty="0">
                <a:latin typeface="+mj-lt"/>
                <a:ea typeface="+mj-ea"/>
                <a:cs typeface="+mj-cs"/>
              </a:rPr>
            </a:br>
            <a:r>
              <a:rPr lang="en-US" sz="4000" kern="1200" dirty="0">
                <a:latin typeface="+mj-lt"/>
                <a:ea typeface="+mj-ea"/>
                <a:cs typeface="+mj-cs"/>
              </a:rPr>
              <a:t>Tack!</a:t>
            </a:r>
            <a:br>
              <a:rPr lang="en-US" sz="4000" kern="1200" dirty="0">
                <a:latin typeface="+mj-lt"/>
                <a:ea typeface="+mj-ea"/>
                <a:cs typeface="+mj-cs"/>
              </a:rPr>
            </a:br>
            <a:r>
              <a:rPr lang="en-US" sz="4000" kern="1200" dirty="0">
                <a:latin typeface="+mj-lt"/>
                <a:ea typeface="+mj-ea"/>
                <a:cs typeface="+mj-cs"/>
              </a:rPr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2296173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nature, rock, mountain, cave&#10;&#10;Description automatically generated">
            <a:extLst>
              <a:ext uri="{FF2B5EF4-FFF2-40B4-BE49-F238E27FC236}">
                <a16:creationId xmlns:a16="http://schemas.microsoft.com/office/drawing/2014/main" id="{D5F46B3F-F597-1609-1B5B-42352BBC16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35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No photo description available.">
            <a:extLst>
              <a:ext uri="{FF2B5EF4-FFF2-40B4-BE49-F238E27FC236}">
                <a16:creationId xmlns:a16="http://schemas.microsoft.com/office/drawing/2014/main" id="{9EF045CC-2283-6EEC-9428-AAC4509BE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r="8399" b="-3"/>
          <a:stretch/>
        </p:blipFill>
        <p:spPr bwMode="auto">
          <a:xfrm>
            <a:off x="192528" y="171716"/>
            <a:ext cx="3793268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rock, outdoor, mammal, rocky&#10;&#10;Description automatically generated">
            <a:extLst>
              <a:ext uri="{FF2B5EF4-FFF2-40B4-BE49-F238E27FC236}">
                <a16:creationId xmlns:a16="http://schemas.microsoft.com/office/drawing/2014/main" id="{4629676A-301B-CA66-4F4E-591E7F9223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1" r="15374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Picture 4" descr="A picture containing tree, plant, cave&#10;&#10;Description automatically generated">
            <a:extLst>
              <a:ext uri="{FF2B5EF4-FFF2-40B4-BE49-F238E27FC236}">
                <a16:creationId xmlns:a16="http://schemas.microsoft.com/office/drawing/2014/main" id="{5C870440-8F2E-871F-C698-3B051C0898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244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16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o photo description available.">
            <a:extLst>
              <a:ext uri="{FF2B5EF4-FFF2-40B4-BE49-F238E27FC236}">
                <a16:creationId xmlns:a16="http://schemas.microsoft.com/office/drawing/2014/main" id="{5BC65189-2690-60CF-3D7A-239FCFA48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4" b="742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Rectangle 7174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02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o photo description available.">
            <a:extLst>
              <a:ext uri="{FF2B5EF4-FFF2-40B4-BE49-F238E27FC236}">
                <a16:creationId xmlns:a16="http://schemas.microsoft.com/office/drawing/2014/main" id="{A8F1697C-44DA-4DAD-501B-5D3CC58C5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5" b="1608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Rectangle 8198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ow The Scream became the ultimate image for our political age | Edvard  Munch | The Guardian">
            <a:extLst>
              <a:ext uri="{FF2B5EF4-FFF2-40B4-BE49-F238E27FC236}">
                <a16:creationId xmlns:a16="http://schemas.microsoft.com/office/drawing/2014/main" id="{83A205DA-F6A1-4960-446E-E7C1C301D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793" y="3899115"/>
            <a:ext cx="2509434" cy="250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53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invertebrate, arthropod, purple&#10;&#10;Description automatically generated">
            <a:extLst>
              <a:ext uri="{FF2B5EF4-FFF2-40B4-BE49-F238E27FC236}">
                <a16:creationId xmlns:a16="http://schemas.microsoft.com/office/drawing/2014/main" id="{3501B8FF-CE6C-DEEF-3C35-D18954346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4" r="21419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6146" name="Picture 2" descr="No photo description available.">
            <a:extLst>
              <a:ext uri="{FF2B5EF4-FFF2-40B4-BE49-F238E27FC236}">
                <a16:creationId xmlns:a16="http://schemas.microsoft.com/office/drawing/2014/main" id="{99969E8D-46D7-FE07-ADC3-4A6298D46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5" r="17458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354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14365</TotalTime>
  <Words>444</Words>
  <Application>Microsoft Macintosh PowerPoint</Application>
  <PresentationFormat>Widescreen</PresentationFormat>
  <Paragraphs>92</Paragraphs>
  <Slides>41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Global bedömning av effektivitet av bevarande åtgärder för fladdermusarter som har underjordiska boplatser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2021 &amp; 2022 år av grotta och karst</vt:lpstr>
      <vt:lpstr>PowerPoint Presentation</vt:lpstr>
      <vt:lpstr>Hot</vt:lpstr>
      <vt:lpstr>PowerPoint Presentation</vt:lpstr>
      <vt:lpstr>PowerPoint Presentation</vt:lpstr>
      <vt:lpstr>PowerPoint Presentation</vt:lpstr>
      <vt:lpstr>PowerPoint Presentation</vt:lpstr>
      <vt:lpstr>Huvudsakligen oprövad</vt:lpstr>
      <vt:lpstr>PowerPoint Presentation</vt:lpstr>
      <vt:lpstr>Fladdermöss</vt:lpstr>
      <vt:lpstr>Två frågor</vt:lpstr>
      <vt:lpstr>Meta-analysis</vt:lpstr>
      <vt:lpstr>Meta-analysis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Guano</vt:lpstr>
      <vt:lpstr>Resultat</vt:lpstr>
      <vt:lpstr>I norr</vt:lpstr>
      <vt:lpstr>Thank you! Tack! 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assessment of the effectiveness of conservation actions for subterranean-roosting bat species</dc:title>
  <dc:creator>Meierhofer, Melissa</dc:creator>
  <cp:lastModifiedBy>Melissa Meierhofer</cp:lastModifiedBy>
  <cp:revision>42</cp:revision>
  <dcterms:created xsi:type="dcterms:W3CDTF">2022-06-10T10:52:50Z</dcterms:created>
  <dcterms:modified xsi:type="dcterms:W3CDTF">2022-11-10T10:11:31Z</dcterms:modified>
</cp:coreProperties>
</file>