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7"/>
  </p:notesMasterIdLst>
  <p:sldIdLst>
    <p:sldId id="256" r:id="rId2"/>
    <p:sldId id="257" r:id="rId3"/>
    <p:sldId id="259" r:id="rId4"/>
    <p:sldId id="274" r:id="rId5"/>
    <p:sldId id="275" r:id="rId6"/>
    <p:sldId id="265" r:id="rId7"/>
    <p:sldId id="263" r:id="rId8"/>
    <p:sldId id="264" r:id="rId9"/>
    <p:sldId id="260" r:id="rId10"/>
    <p:sldId id="261" r:id="rId11"/>
    <p:sldId id="267" r:id="rId12"/>
    <p:sldId id="276" r:id="rId13"/>
    <p:sldId id="277" r:id="rId14"/>
    <p:sldId id="269" r:id="rId15"/>
    <p:sldId id="270"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Öhman" initials="CÖ" lastIdx="8" clrIdx="0">
    <p:extLst>
      <p:ext uri="{19B8F6BF-5375-455C-9EA6-DF929625EA0E}">
        <p15:presenceInfo xmlns:p15="http://schemas.microsoft.com/office/powerpoint/2012/main" userId="7a0a7b969ccb1a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2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4" autoAdjust="0"/>
    <p:restoredTop sz="94195" autoAdjust="0"/>
  </p:normalViewPr>
  <p:slideViewPr>
    <p:cSldViewPr snapToGrid="0">
      <p:cViewPr varScale="1">
        <p:scale>
          <a:sx n="71" d="100"/>
          <a:sy n="71" d="100"/>
        </p:scale>
        <p:origin x="384"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4T21:29:25.460" idx="4">
    <p:pos x="780" y="1176"/>
    <p:text>Ljuskarta helbild. Bakgrundskarta med ortofoto från Esri. + rättighetstext. 
Vägnätet. Det ser ut att vara ganska mycket mörkt i stan ändå.</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04T21:30:05.075" idx="5">
    <p:pos x="4200" y="1176"/>
    <p:text>Exakt samma karta fast med Mörka öar
Oj då mycket försvann. 
Innerstan ändå inte aktuell, men även i utkanterna.</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04T21:34:07.091" idx="8">
    <p:pos x="780" y="1176"/>
    <p:text>Men var finns fladdermössen? Finns på blått en hel del. Tror inte jag hinner visa var de finns. Bara nämna.</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6E79D-8C11-4DA4-81A5-A9669A2C49EC}" type="datetimeFigureOut">
              <a:rPr lang="sv-SE" smtClean="0"/>
              <a:t>2022-11-08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DA358-F5E2-4642-82F1-17C250DDF3E2}" type="slidenum">
              <a:rPr lang="sv-SE" smtClean="0"/>
              <a:t>‹#›</a:t>
            </a:fld>
            <a:endParaRPr lang="sv-SE"/>
          </a:p>
        </p:txBody>
      </p:sp>
    </p:spTree>
    <p:extLst>
      <p:ext uri="{BB962C8B-B14F-4D97-AF65-F5344CB8AC3E}">
        <p14:creationId xmlns:p14="http://schemas.microsoft.com/office/powerpoint/2010/main" val="157903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Hej!</a:t>
            </a:r>
          </a:p>
          <a:p>
            <a:r>
              <a:rPr lang="sv-SE" dirty="0"/>
              <a:t>Jag heter Caroline Öhman och har ett fritidsintresse för fladdermöss. </a:t>
            </a:r>
          </a:p>
          <a:p>
            <a:r>
              <a:rPr lang="sv-SE" dirty="0"/>
              <a:t>Jag har läst GIS ett år. GIS = Geografiska Informationssystem, hantering av digital </a:t>
            </a:r>
            <a:r>
              <a:rPr lang="sv-SE" dirty="0" err="1"/>
              <a:t>geodata</a:t>
            </a:r>
            <a:r>
              <a:rPr lang="sv-SE" dirty="0"/>
              <a:t>. Eller ”kartor på datorn”. </a:t>
            </a:r>
          </a:p>
          <a:p>
            <a:r>
              <a:rPr lang="sv-SE" dirty="0"/>
              <a:t>På min praktik såg jag chansen att göra någonting för fladdermöss!</a:t>
            </a:r>
          </a:p>
          <a:p>
            <a:endParaRPr lang="sv-SE" dirty="0"/>
          </a:p>
          <a:p>
            <a:r>
              <a:rPr lang="sv-SE" dirty="0"/>
              <a:t>Hur kan GIS användas för att hjälpa fladdermöss? Massa sätt. Här är ett enkelt sätt. </a:t>
            </a:r>
          </a:p>
          <a:p>
            <a:endParaRPr lang="sv-SE" dirty="0"/>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Vikten av mörker lyfts allt mer. Men hur stor del av din närmiljö består av mörka öar, det vill säga områden som är mörka men samtidigt omringade av ljus? Dessa områden är otillgängliga för ljuskänsliga fladdermöss. Vi pratar om gröna infrastruktur, men behöver också en sammanhängande mörk infrastruktur.</a:t>
            </a: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GIS (geografiska informationssystem) handlar om att bearbeta och använda geografiska data. PREBAT är ett GIS-verktyg som förutsäger möjlig fladdermusförekomst eller artrikedom, baserat på gratis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geodata</a:t>
            </a:r>
            <a:r>
              <a:rPr lang="sv-SE" sz="1200" dirty="0">
                <a:effectLst/>
                <a:latin typeface="Calibri" panose="020F0502020204030204" pitchFamily="34" charset="0"/>
                <a:ea typeface="Calibri" panose="020F0502020204030204" pitchFamily="34" charset="0"/>
                <a:cs typeface="Times New Roman" panose="02020603050405020304" pitchFamily="18" charset="0"/>
              </a:rPr>
              <a:t> samt kunskap om fladdermössens beteenden. Det utvecklades av SLU, ägs av Trafikverket och är fritt att använda. På Alingsås kommun använde jag PREBAT tillsammans med kommunens gatubelysningsdata för att visa mängden mörka öar och illustrera bortfallet av livsmiljöer för fladdermöss. </a:t>
            </a:r>
          </a:p>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1</a:t>
            </a:fld>
            <a:endParaRPr lang="sv-SE"/>
          </a:p>
        </p:txBody>
      </p:sp>
    </p:spTree>
    <p:extLst>
      <p:ext uri="{BB962C8B-B14F-4D97-AF65-F5344CB8AC3E}">
        <p14:creationId xmlns:p14="http://schemas.microsoft.com/office/powerpoint/2010/main" val="307261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ser ni resultatet av PREBAT. </a:t>
            </a:r>
          </a:p>
          <a:p>
            <a:r>
              <a:rPr lang="sv-SE" dirty="0"/>
              <a:t>Det är en skala från rött till blått. </a:t>
            </a:r>
            <a:br>
              <a:rPr lang="sv-SE" dirty="0"/>
            </a:br>
            <a:r>
              <a:rPr lang="sv-SE" dirty="0"/>
              <a:t>Rött är områden som kan vara bra för fladdermöss.</a:t>
            </a:r>
          </a:p>
          <a:p>
            <a:r>
              <a:rPr lang="sv-SE" dirty="0"/>
              <a:t>Blått är mindre intressanta områden.</a:t>
            </a:r>
          </a:p>
          <a:p>
            <a:endParaRPr lang="sv-SE" dirty="0"/>
          </a:p>
          <a:p>
            <a:r>
              <a:rPr lang="sv-SE" dirty="0"/>
              <a:t>Kartan visar samma utbredning som den tidigare vi tittade på. </a:t>
            </a:r>
          </a:p>
          <a:p>
            <a:r>
              <a:rPr lang="sv-SE" dirty="0"/>
              <a:t>Alingsås tätort i mitten. </a:t>
            </a:r>
          </a:p>
          <a:p>
            <a:endParaRPr lang="sv-SE" dirty="0"/>
          </a:p>
          <a:p>
            <a:r>
              <a:rPr lang="sv-SE" dirty="0"/>
              <a:t>Till vänster sjön Mjörn. Där finns många ekhagar = bra boplatser och nära till vatten.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Nu kommer det spännande: Att lägga de mörka öarna på PREBAT-kartan!</a:t>
            </a:r>
          </a:p>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10</a:t>
            </a:fld>
            <a:endParaRPr lang="sv-SE"/>
          </a:p>
        </p:txBody>
      </p:sp>
    </p:spTree>
    <p:extLst>
      <p:ext uri="{BB962C8B-B14F-4D97-AF65-F5344CB8AC3E}">
        <p14:creationId xmlns:p14="http://schemas.microsoft.com/office/powerpoint/2010/main" val="229893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är tanken att man vi ska kunna se vilken kvalitet de mörka öarna har. </a:t>
            </a:r>
          </a:p>
          <a:p>
            <a:r>
              <a:rPr lang="sv-SE" dirty="0"/>
              <a:t>Det lila skymmer lite så vi byter till en karta med gråa öar</a:t>
            </a:r>
          </a:p>
        </p:txBody>
      </p:sp>
      <p:sp>
        <p:nvSpPr>
          <p:cNvPr id="4" name="Platshållare för bildnummer 3"/>
          <p:cNvSpPr>
            <a:spLocks noGrp="1"/>
          </p:cNvSpPr>
          <p:nvPr>
            <p:ph type="sldNum" sz="quarter" idx="5"/>
          </p:nvPr>
        </p:nvSpPr>
        <p:spPr/>
        <p:txBody>
          <a:bodyPr/>
          <a:lstStyle/>
          <a:p>
            <a:fld id="{AE7DA358-F5E2-4642-82F1-17C250DDF3E2}" type="slidenum">
              <a:rPr lang="sv-SE" smtClean="0"/>
              <a:t>11</a:t>
            </a:fld>
            <a:endParaRPr lang="sv-SE"/>
          </a:p>
        </p:txBody>
      </p:sp>
    </p:spTree>
    <p:extLst>
      <p:ext uri="{BB962C8B-B14F-4D97-AF65-F5344CB8AC3E}">
        <p14:creationId xmlns:p14="http://schemas.microsoft.com/office/powerpoint/2010/main" val="298533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vi se att det är mycket blått på de mörka öarna, vilket är positivt. Då är det inte några supermiljöer som är otillgängliga. Nu zoomar vi in till några naturreservat. </a:t>
            </a:r>
          </a:p>
        </p:txBody>
      </p:sp>
      <p:sp>
        <p:nvSpPr>
          <p:cNvPr id="4" name="Platshållare för bildnummer 3"/>
          <p:cNvSpPr>
            <a:spLocks noGrp="1"/>
          </p:cNvSpPr>
          <p:nvPr>
            <p:ph type="sldNum" sz="quarter" idx="5"/>
          </p:nvPr>
        </p:nvSpPr>
        <p:spPr/>
        <p:txBody>
          <a:bodyPr/>
          <a:lstStyle/>
          <a:p>
            <a:fld id="{AE7DA358-F5E2-4642-82F1-17C250DDF3E2}" type="slidenum">
              <a:rPr lang="sv-SE" smtClean="0"/>
              <a:t>12</a:t>
            </a:fld>
            <a:endParaRPr lang="sv-SE"/>
          </a:p>
        </p:txBody>
      </p:sp>
    </p:spTree>
    <p:extLst>
      <p:ext uri="{BB962C8B-B14F-4D97-AF65-F5344CB8AC3E}">
        <p14:creationId xmlns:p14="http://schemas.microsoft.com/office/powerpoint/2010/main" val="376339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vad man kan identifiera med den här metoden.</a:t>
            </a:r>
          </a:p>
          <a:p>
            <a:r>
              <a:rPr lang="sv-SE" dirty="0"/>
              <a:t>Här har jag lagt in naturreservat, som är streckade</a:t>
            </a:r>
          </a:p>
          <a:p>
            <a:r>
              <a:rPr lang="sv-SE" dirty="0"/>
              <a:t>Röda inringade områden är nyckelbiotoper som identifierats av PREBAT.</a:t>
            </a:r>
          </a:p>
          <a:p>
            <a:r>
              <a:rPr lang="sv-SE" dirty="0"/>
              <a:t>Nyckelbiotoper är mycket viktiga för fladdermöss när det är ont om mat, som på tidigt på våren och sent på hösten. </a:t>
            </a:r>
          </a:p>
          <a:p>
            <a:endParaRPr lang="sv-SE" dirty="0"/>
          </a:p>
          <a:p>
            <a:r>
              <a:rPr lang="sv-SE" dirty="0"/>
              <a:t>Ett av naturreservaten här är en mörk ö. Det är ett berg med bokskog precis vid sjön Mjörn. </a:t>
            </a:r>
          </a:p>
          <a:p>
            <a:r>
              <a:rPr lang="sv-SE" dirty="0"/>
              <a:t>Det finns röda områden på berget. Men realistiskt kanske inte röda områden precis bredvid ljus är intressant. </a:t>
            </a:r>
          </a:p>
          <a:p>
            <a:r>
              <a:rPr lang="sv-SE" dirty="0"/>
              <a:t>Jag tycker att det här är ett bra exempel på område där man kan göra nytta med ljusanpassningar.</a:t>
            </a:r>
          </a:p>
          <a:p>
            <a:r>
              <a:rPr lang="sv-SE" dirty="0"/>
              <a:t>Hur detta ska ske överlåter jag till andra att diskutera.</a:t>
            </a:r>
          </a:p>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13</a:t>
            </a:fld>
            <a:endParaRPr lang="sv-SE"/>
          </a:p>
        </p:txBody>
      </p:sp>
    </p:spTree>
    <p:extLst>
      <p:ext uri="{BB962C8B-B14F-4D97-AF65-F5344CB8AC3E}">
        <p14:creationId xmlns:p14="http://schemas.microsoft.com/office/powerpoint/2010/main" val="3835304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lätt att säga att fladdermöss påverkas av ljus, svårare att förstå vidden av det. </a:t>
            </a:r>
          </a:p>
          <a:p>
            <a:r>
              <a:rPr lang="sv-SE" dirty="0"/>
              <a:t>Med den här metoden kan man visa för de som fattar besluten ”Så här mycket yta försvinner om vi belyser det här området”!</a:t>
            </a:r>
          </a:p>
        </p:txBody>
      </p:sp>
      <p:sp>
        <p:nvSpPr>
          <p:cNvPr id="4" name="Platshållare för bildnummer 3"/>
          <p:cNvSpPr>
            <a:spLocks noGrp="1"/>
          </p:cNvSpPr>
          <p:nvPr>
            <p:ph type="sldNum" sz="quarter" idx="5"/>
          </p:nvPr>
        </p:nvSpPr>
        <p:spPr/>
        <p:txBody>
          <a:bodyPr/>
          <a:lstStyle/>
          <a:p>
            <a:fld id="{AE7DA358-F5E2-4642-82F1-17C250DDF3E2}" type="slidenum">
              <a:rPr lang="sv-SE" smtClean="0"/>
              <a:t>14</a:t>
            </a:fld>
            <a:endParaRPr lang="sv-SE"/>
          </a:p>
        </p:txBody>
      </p:sp>
    </p:spTree>
    <p:extLst>
      <p:ext uri="{BB962C8B-B14F-4D97-AF65-F5344CB8AC3E}">
        <p14:creationId xmlns:p14="http://schemas.microsoft.com/office/powerpoint/2010/main" val="187323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15</a:t>
            </a:fld>
            <a:endParaRPr lang="sv-SE"/>
          </a:p>
        </p:txBody>
      </p:sp>
    </p:spTree>
    <p:extLst>
      <p:ext uri="{BB962C8B-B14F-4D97-AF65-F5344CB8AC3E}">
        <p14:creationId xmlns:p14="http://schemas.microsoft.com/office/powerpoint/2010/main" val="46280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2</a:t>
            </a:fld>
            <a:endParaRPr lang="sv-SE"/>
          </a:p>
        </p:txBody>
      </p:sp>
    </p:spTree>
    <p:extLst>
      <p:ext uri="{BB962C8B-B14F-4D97-AF65-F5344CB8AC3E}">
        <p14:creationId xmlns:p14="http://schemas.microsoft.com/office/powerpoint/2010/main" val="103092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3</a:t>
            </a:fld>
            <a:endParaRPr lang="sv-SE"/>
          </a:p>
        </p:txBody>
      </p:sp>
    </p:spTree>
    <p:extLst>
      <p:ext uri="{BB962C8B-B14F-4D97-AF65-F5344CB8AC3E}">
        <p14:creationId xmlns:p14="http://schemas.microsoft.com/office/powerpoint/2010/main" val="560903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Tips är att inte göra det här i Maj, för man måste vara upp mitt i natten för att det ska vara mörkt…</a:t>
            </a:r>
          </a:p>
        </p:txBody>
      </p:sp>
      <p:sp>
        <p:nvSpPr>
          <p:cNvPr id="4" name="Platshållare för bildnummer 3"/>
          <p:cNvSpPr>
            <a:spLocks noGrp="1"/>
          </p:cNvSpPr>
          <p:nvPr>
            <p:ph type="sldNum" sz="quarter" idx="5"/>
          </p:nvPr>
        </p:nvSpPr>
        <p:spPr/>
        <p:txBody>
          <a:bodyPr/>
          <a:lstStyle/>
          <a:p>
            <a:fld id="{AE7DA358-F5E2-4642-82F1-17C250DDF3E2}" type="slidenum">
              <a:rPr lang="sv-SE" smtClean="0"/>
              <a:t>4</a:t>
            </a:fld>
            <a:endParaRPr lang="sv-SE"/>
          </a:p>
        </p:txBody>
      </p:sp>
    </p:spTree>
    <p:extLst>
      <p:ext uri="{BB962C8B-B14F-4D97-AF65-F5344CB8AC3E}">
        <p14:creationId xmlns:p14="http://schemas.microsoft.com/office/powerpoint/2010/main" val="77551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5</a:t>
            </a:fld>
            <a:endParaRPr lang="sv-SE"/>
          </a:p>
        </p:txBody>
      </p:sp>
    </p:spTree>
    <p:extLst>
      <p:ext uri="{BB962C8B-B14F-4D97-AF65-F5344CB8AC3E}">
        <p14:creationId xmlns:p14="http://schemas.microsoft.com/office/powerpoint/2010/main" val="125535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är Alingsås stad</a:t>
            </a:r>
          </a:p>
        </p:txBody>
      </p:sp>
      <p:sp>
        <p:nvSpPr>
          <p:cNvPr id="4" name="Platshållare för bildnummer 3"/>
          <p:cNvSpPr>
            <a:spLocks noGrp="1"/>
          </p:cNvSpPr>
          <p:nvPr>
            <p:ph type="sldNum" sz="quarter" idx="5"/>
          </p:nvPr>
        </p:nvSpPr>
        <p:spPr/>
        <p:txBody>
          <a:bodyPr/>
          <a:lstStyle/>
          <a:p>
            <a:fld id="{AE7DA358-F5E2-4642-82F1-17C250DDF3E2}" type="slidenum">
              <a:rPr lang="sv-SE" smtClean="0"/>
              <a:t>6</a:t>
            </a:fld>
            <a:endParaRPr lang="sv-SE"/>
          </a:p>
        </p:txBody>
      </p:sp>
    </p:spTree>
    <p:extLst>
      <p:ext uri="{BB962C8B-B14F-4D97-AF65-F5344CB8AC3E}">
        <p14:creationId xmlns:p14="http://schemas.microsoft.com/office/powerpoint/2010/main" val="255867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är områden påverkade av gatubelysning.</a:t>
            </a:r>
          </a:p>
          <a:p>
            <a:r>
              <a:rPr lang="sv-SE" dirty="0"/>
              <a:t>Det finns en hel del mörka platser även inne i stan. </a:t>
            </a:r>
          </a:p>
          <a:p>
            <a:r>
              <a:rPr lang="sv-SE" dirty="0"/>
              <a:t>Nu vill vi veta vilka områden som är mörka, men helt omringade av ljus. Det finns ett GIS-verktyg för det</a:t>
            </a:r>
          </a:p>
        </p:txBody>
      </p:sp>
      <p:sp>
        <p:nvSpPr>
          <p:cNvPr id="4" name="Platshållare för bildnummer 3"/>
          <p:cNvSpPr>
            <a:spLocks noGrp="1"/>
          </p:cNvSpPr>
          <p:nvPr>
            <p:ph type="sldNum" sz="quarter" idx="5"/>
          </p:nvPr>
        </p:nvSpPr>
        <p:spPr/>
        <p:txBody>
          <a:bodyPr/>
          <a:lstStyle/>
          <a:p>
            <a:fld id="{AE7DA358-F5E2-4642-82F1-17C250DDF3E2}" type="slidenum">
              <a:rPr lang="sv-SE" smtClean="0"/>
              <a:t>7</a:t>
            </a:fld>
            <a:endParaRPr lang="sv-SE"/>
          </a:p>
        </p:txBody>
      </p:sp>
    </p:spTree>
    <p:extLst>
      <p:ext uri="{BB962C8B-B14F-4D97-AF65-F5344CB8AC3E}">
        <p14:creationId xmlns:p14="http://schemas.microsoft.com/office/powerpoint/2010/main" val="196057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Oj då, där försvann större delen av tätorten. </a:t>
            </a:r>
          </a:p>
          <a:p>
            <a:r>
              <a:rPr lang="sv-SE" dirty="0"/>
              <a:t>Nu visar kartan bara gatubelysning. Vi kan räkna ut att de mörka öarna i mitten av stan inte är helt mörka. </a:t>
            </a:r>
          </a:p>
          <a:p>
            <a:r>
              <a:rPr lang="sv-SE" dirty="0"/>
              <a:t>Intressant blir parker och skogsområden i utkanten av stan. </a:t>
            </a:r>
          </a:p>
          <a:p>
            <a:r>
              <a:rPr lang="sv-SE" dirty="0"/>
              <a:t>Så var vill fladdermössen vara? </a:t>
            </a:r>
          </a:p>
          <a:p>
            <a:endParaRPr lang="sv-SE" dirty="0"/>
          </a:p>
        </p:txBody>
      </p:sp>
      <p:sp>
        <p:nvSpPr>
          <p:cNvPr id="4" name="Platshållare för bildnummer 3"/>
          <p:cNvSpPr>
            <a:spLocks noGrp="1"/>
          </p:cNvSpPr>
          <p:nvPr>
            <p:ph type="sldNum" sz="quarter" idx="5"/>
          </p:nvPr>
        </p:nvSpPr>
        <p:spPr/>
        <p:txBody>
          <a:bodyPr/>
          <a:lstStyle/>
          <a:p>
            <a:fld id="{AE7DA358-F5E2-4642-82F1-17C250DDF3E2}" type="slidenum">
              <a:rPr lang="sv-SE" smtClean="0"/>
              <a:t>8</a:t>
            </a:fld>
            <a:endParaRPr lang="sv-SE"/>
          </a:p>
        </p:txBody>
      </p:sp>
    </p:spTree>
    <p:extLst>
      <p:ext uri="{BB962C8B-B14F-4D97-AF65-F5344CB8AC3E}">
        <p14:creationId xmlns:p14="http://schemas.microsoft.com/office/powerpoint/2010/main" val="78927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a:t>
            </a:r>
          </a:p>
          <a:p>
            <a:r>
              <a:rPr lang="sv-SE" dirty="0"/>
              <a:t>Beteenden: Behöver ha nära till vatten, honor kan inte flyga så långt från boet när de har ungar osv. </a:t>
            </a:r>
          </a:p>
          <a:p>
            <a:r>
              <a:rPr lang="sv-SE" dirty="0"/>
              <a:t>Krav på boplatser:  Man för in mycket data i modellen, exempelvis vägar (barriärer), naturtyper och grova träd.</a:t>
            </a:r>
          </a:p>
        </p:txBody>
      </p:sp>
      <p:sp>
        <p:nvSpPr>
          <p:cNvPr id="4" name="Platshållare för bildnummer 3"/>
          <p:cNvSpPr>
            <a:spLocks noGrp="1"/>
          </p:cNvSpPr>
          <p:nvPr>
            <p:ph type="sldNum" sz="quarter" idx="5"/>
          </p:nvPr>
        </p:nvSpPr>
        <p:spPr/>
        <p:txBody>
          <a:bodyPr/>
          <a:lstStyle/>
          <a:p>
            <a:fld id="{AE7DA358-F5E2-4642-82F1-17C250DDF3E2}" type="slidenum">
              <a:rPr lang="sv-SE" smtClean="0"/>
              <a:t>9</a:t>
            </a:fld>
            <a:endParaRPr lang="sv-SE"/>
          </a:p>
        </p:txBody>
      </p:sp>
    </p:spTree>
    <p:extLst>
      <p:ext uri="{BB962C8B-B14F-4D97-AF65-F5344CB8AC3E}">
        <p14:creationId xmlns:p14="http://schemas.microsoft.com/office/powerpoint/2010/main" val="93483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3B0E5C-F5F5-B4E8-74AE-D3C7D913FC7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18B847FB-75DA-C830-9E57-E74E6F431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F513F05-2714-BFDB-436F-F3070B712828}"/>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5" name="Platshållare för sidfot 4">
            <a:extLst>
              <a:ext uri="{FF2B5EF4-FFF2-40B4-BE49-F238E27FC236}">
                <a16:creationId xmlns:a16="http://schemas.microsoft.com/office/drawing/2014/main" id="{33251FF8-05C7-8B31-0915-3F644C63146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C166934-B76E-1D73-FF52-5AB3CE9EEC65}"/>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82422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18150E-C5C7-689E-EFED-A1B75B303072}"/>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4227D0F-8D5B-56FC-8D8C-0356AB5728D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BEE718-3DE2-6D9E-AB42-D0821503C6EB}"/>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5" name="Platshållare för sidfot 4">
            <a:extLst>
              <a:ext uri="{FF2B5EF4-FFF2-40B4-BE49-F238E27FC236}">
                <a16:creationId xmlns:a16="http://schemas.microsoft.com/office/drawing/2014/main" id="{6BAD08AA-89AE-F715-A2DD-913EE451CA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BD6D956-7B11-9449-FBA3-37217C582AE4}"/>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201070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2CE81C9-BCF5-5178-318A-8ECCDF3F6A2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2D7CFEA-01F1-BAE3-D52F-85673E9D275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DBF958D-2486-A833-DFC5-C5D95550AD5C}"/>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5" name="Platshållare för sidfot 4">
            <a:extLst>
              <a:ext uri="{FF2B5EF4-FFF2-40B4-BE49-F238E27FC236}">
                <a16:creationId xmlns:a16="http://schemas.microsoft.com/office/drawing/2014/main" id="{1A80F5E9-CD35-DB47-2967-91DB32B9F6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D4FEC55-A7E1-0570-D375-0A8475691A59}"/>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144511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36640-DCC2-5905-1212-30ED5CB9611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F85EC3D-D933-5507-87D8-88FA0D860BA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7F3EF26-9673-A3A2-C6B1-B95D02124A12}"/>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5" name="Platshållare för sidfot 4">
            <a:extLst>
              <a:ext uri="{FF2B5EF4-FFF2-40B4-BE49-F238E27FC236}">
                <a16:creationId xmlns:a16="http://schemas.microsoft.com/office/drawing/2014/main" id="{C921FD9D-9EE4-358A-596F-91771CA671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B87B3D8-3974-E2C7-E7B2-83D89E73B806}"/>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25798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8655CB-4601-8834-58B0-06BEEEACCD5A}"/>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8ED3AE1-4C9A-A030-23C3-58B17AD5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A2A2FDD-6B4E-6CDB-9B44-B601C33C9052}"/>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5" name="Platshållare för sidfot 4">
            <a:extLst>
              <a:ext uri="{FF2B5EF4-FFF2-40B4-BE49-F238E27FC236}">
                <a16:creationId xmlns:a16="http://schemas.microsoft.com/office/drawing/2014/main" id="{838B8273-5395-846D-1549-F0A91E49C18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4062065-96D2-BD11-463A-21A1339C253F}"/>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77732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DAFE2A-CBA5-06E0-3D79-488E69DBCD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E537415-D132-30E0-2E5D-845B6839A60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C77C353-D0A1-BB87-151D-AB20AD13C9B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3C9A005-663A-F910-A30F-495EA2FBCE33}"/>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6" name="Platshållare för sidfot 5">
            <a:extLst>
              <a:ext uri="{FF2B5EF4-FFF2-40B4-BE49-F238E27FC236}">
                <a16:creationId xmlns:a16="http://schemas.microsoft.com/office/drawing/2014/main" id="{31D72B43-C5AB-1B65-FC9A-D8A90058523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3D73F0C-0FB6-E9BD-6CFC-92F3C7397D94}"/>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4301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4927D9-1D5B-11B0-5429-C2D0651B532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BDFF5CD-5DA9-49C6-BA2A-6E5DBEF35D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36D9F0B-6E0C-DD11-49C1-A85C1CCEDEA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2284D9E-3FAE-7C7E-8033-79FD77E206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AA8E71F-B048-AB98-DD09-25E681CF4E21}"/>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118B155-1EE4-09B5-0773-7582C274B731}"/>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8" name="Platshållare för sidfot 7">
            <a:extLst>
              <a:ext uri="{FF2B5EF4-FFF2-40B4-BE49-F238E27FC236}">
                <a16:creationId xmlns:a16="http://schemas.microsoft.com/office/drawing/2014/main" id="{711DBEAD-1A9F-1FC7-2F07-118AE6CCD75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CDF2510E-814B-5DF4-1062-FDC43A781345}"/>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04557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EBD88-D330-B7DD-24A7-250DAD1CD8CA}"/>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EAE22B3-13AD-812C-5410-9C3EFBEB92E1}"/>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4" name="Platshållare för sidfot 3">
            <a:extLst>
              <a:ext uri="{FF2B5EF4-FFF2-40B4-BE49-F238E27FC236}">
                <a16:creationId xmlns:a16="http://schemas.microsoft.com/office/drawing/2014/main" id="{DA2D5533-BAAD-CA38-D5E5-874E31880B4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EE2A107-FFF8-9B2F-66F0-24B52F9D9344}"/>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72786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A9CE25B-8E12-17CF-EF73-1D7CA2A7DB63}"/>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3" name="Platshållare för sidfot 2">
            <a:extLst>
              <a:ext uri="{FF2B5EF4-FFF2-40B4-BE49-F238E27FC236}">
                <a16:creationId xmlns:a16="http://schemas.microsoft.com/office/drawing/2014/main" id="{C53D7024-BA0F-9460-8ABA-0D929254A67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B0FB1ABA-EC61-FE0D-EB85-B9F749D2E9EB}"/>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89592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317EB4-FD9E-1D6A-6A4E-9A1D3F58A8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DDDA542-C2ED-671E-103D-D2F2DD6E9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44DCC23-5FB2-7367-534D-B2941BF9D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0BE78C3-D59A-921D-9879-449811913BEB}"/>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6" name="Platshållare för sidfot 5">
            <a:extLst>
              <a:ext uri="{FF2B5EF4-FFF2-40B4-BE49-F238E27FC236}">
                <a16:creationId xmlns:a16="http://schemas.microsoft.com/office/drawing/2014/main" id="{69F0F3A9-D5CA-460E-1604-95F52684BC7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A05E3EA-F4E6-3359-0B79-C9EE65E19CF8}"/>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3455634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F1720-F0B2-3EE2-DAC8-A6BEBCAF703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F1EE367-AB9E-8B3C-1C8B-DDEEE9842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E3CEBE3E-B9DA-3728-8A16-03C0779B2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8E5C15-387B-036F-A21E-FB26DF071D26}"/>
              </a:ext>
            </a:extLst>
          </p:cNvPr>
          <p:cNvSpPr>
            <a:spLocks noGrp="1"/>
          </p:cNvSpPr>
          <p:nvPr>
            <p:ph type="dt" sz="half" idx="10"/>
          </p:nvPr>
        </p:nvSpPr>
        <p:spPr/>
        <p:txBody>
          <a:bodyPr/>
          <a:lstStyle/>
          <a:p>
            <a:fld id="{4A90F15D-09A4-4245-B6F9-C882DB1EC9DB}" type="datetimeFigureOut">
              <a:rPr lang="sv-SE" smtClean="0"/>
              <a:t>2022-11-08</a:t>
            </a:fld>
            <a:endParaRPr lang="sv-SE"/>
          </a:p>
        </p:txBody>
      </p:sp>
      <p:sp>
        <p:nvSpPr>
          <p:cNvPr id="6" name="Platshållare för sidfot 5">
            <a:extLst>
              <a:ext uri="{FF2B5EF4-FFF2-40B4-BE49-F238E27FC236}">
                <a16:creationId xmlns:a16="http://schemas.microsoft.com/office/drawing/2014/main" id="{935A4827-4252-B8A9-52A0-436561CB9E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A0240DA-47AE-9610-0320-579767755E5F}"/>
              </a:ext>
            </a:extLst>
          </p:cNvPr>
          <p:cNvSpPr>
            <a:spLocks noGrp="1"/>
          </p:cNvSpPr>
          <p:nvPr>
            <p:ph type="sldNum" sz="quarter" idx="12"/>
          </p:nvPr>
        </p:nvSpPr>
        <p:spPr/>
        <p:txBody>
          <a:bodyPr/>
          <a:lstStyle/>
          <a:p>
            <a:fld id="{D939C507-1598-44A3-B91E-FA23CA4490C8}" type="slidenum">
              <a:rPr lang="sv-SE" smtClean="0"/>
              <a:t>‹#›</a:t>
            </a:fld>
            <a:endParaRPr lang="sv-SE"/>
          </a:p>
        </p:txBody>
      </p:sp>
    </p:spTree>
    <p:extLst>
      <p:ext uri="{BB962C8B-B14F-4D97-AF65-F5344CB8AC3E}">
        <p14:creationId xmlns:p14="http://schemas.microsoft.com/office/powerpoint/2010/main" val="71865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FD89A39-6CDA-F7B9-9BFD-563F7045BE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0B83E1-F363-10B2-3C64-A38CDE6BC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4CF587-F7A7-0041-1C30-2008666E36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0F15D-09A4-4245-B6F9-C882DB1EC9DB}" type="datetimeFigureOut">
              <a:rPr lang="sv-SE" smtClean="0"/>
              <a:t>2022-11-08</a:t>
            </a:fld>
            <a:endParaRPr lang="sv-SE"/>
          </a:p>
        </p:txBody>
      </p:sp>
      <p:sp>
        <p:nvSpPr>
          <p:cNvPr id="5" name="Platshållare för sidfot 4">
            <a:extLst>
              <a:ext uri="{FF2B5EF4-FFF2-40B4-BE49-F238E27FC236}">
                <a16:creationId xmlns:a16="http://schemas.microsoft.com/office/drawing/2014/main" id="{28D08924-DC98-94C1-B2FF-784E0BA17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EEFB9DA-0358-793B-AC7C-FBD5F29FA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9C507-1598-44A3-B91E-FA23CA4490C8}" type="slidenum">
              <a:rPr lang="sv-SE" smtClean="0"/>
              <a:t>‹#›</a:t>
            </a:fld>
            <a:endParaRPr lang="sv-SE"/>
          </a:p>
        </p:txBody>
      </p:sp>
    </p:spTree>
    <p:extLst>
      <p:ext uri="{BB962C8B-B14F-4D97-AF65-F5344CB8AC3E}">
        <p14:creationId xmlns:p14="http://schemas.microsoft.com/office/powerpoint/2010/main" val="109883026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storymaps.arcgis.com/stories/560cbf0790a749f4818e4ce7525f2b07" TargetMode="Externa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D2F"/>
        </a:solidFill>
        <a:effectLst/>
      </p:bgPr>
    </p:bg>
    <p:spTree>
      <p:nvGrpSpPr>
        <p:cNvPr id="1" name=""/>
        <p:cNvGrpSpPr/>
        <p:nvPr/>
      </p:nvGrpSpPr>
      <p:grpSpPr>
        <a:xfrm>
          <a:off x="0" y="0"/>
          <a:ext cx="0" cy="0"/>
          <a:chOff x="0" y="0"/>
          <a:chExt cx="0" cy="0"/>
        </a:xfrm>
      </p:grpSpPr>
      <p:sp>
        <p:nvSpPr>
          <p:cNvPr id="5" name="Ellips 4">
            <a:extLst>
              <a:ext uri="{FF2B5EF4-FFF2-40B4-BE49-F238E27FC236}">
                <a16:creationId xmlns:a16="http://schemas.microsoft.com/office/drawing/2014/main" id="{D27078D0-7345-62B4-D7EF-19D32B685384}"/>
              </a:ext>
            </a:extLst>
          </p:cNvPr>
          <p:cNvSpPr/>
          <p:nvPr/>
        </p:nvSpPr>
        <p:spPr>
          <a:xfrm>
            <a:off x="617247" y="823954"/>
            <a:ext cx="10957505" cy="5210091"/>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645DF9A-15AC-238B-81C3-22755989C18F}"/>
              </a:ext>
            </a:extLst>
          </p:cNvPr>
          <p:cNvSpPr>
            <a:spLocks noGrp="1"/>
          </p:cNvSpPr>
          <p:nvPr>
            <p:ph type="ctrTitle"/>
          </p:nvPr>
        </p:nvSpPr>
        <p:spPr>
          <a:xfrm>
            <a:off x="1523999" y="1644901"/>
            <a:ext cx="9144000" cy="1655763"/>
          </a:xfrm>
        </p:spPr>
        <p:txBody>
          <a:bodyPr>
            <a:normAutofit/>
          </a:bodyPr>
          <a:lstStyle/>
          <a:p>
            <a:r>
              <a:rPr lang="sv-SE" dirty="0">
                <a:solidFill>
                  <a:srgbClr val="FFCD2F"/>
                </a:solidFill>
                <a:effectLst/>
                <a:latin typeface="Calibri" panose="020F0502020204030204" pitchFamily="34" charset="0"/>
                <a:ea typeface="Calibri" panose="020F0502020204030204" pitchFamily="34" charset="0"/>
                <a:cs typeface="Times New Roman" panose="02020603050405020304" pitchFamily="18" charset="0"/>
              </a:rPr>
              <a:t>Öar av mörker i stadens ljus</a:t>
            </a:r>
            <a:endParaRPr lang="sv-SE" dirty="0">
              <a:solidFill>
                <a:srgbClr val="FFCD2F"/>
              </a:solidFill>
            </a:endParaRPr>
          </a:p>
        </p:txBody>
      </p:sp>
      <p:sp>
        <p:nvSpPr>
          <p:cNvPr id="3" name="Underrubrik 2">
            <a:extLst>
              <a:ext uri="{FF2B5EF4-FFF2-40B4-BE49-F238E27FC236}">
                <a16:creationId xmlns:a16="http://schemas.microsoft.com/office/drawing/2014/main" id="{AE3DF158-13A0-37C6-276E-F8EAAA7D828B}"/>
              </a:ext>
            </a:extLst>
          </p:cNvPr>
          <p:cNvSpPr>
            <a:spLocks noGrp="1"/>
          </p:cNvSpPr>
          <p:nvPr>
            <p:ph type="subTitle" idx="1"/>
          </p:nvPr>
        </p:nvSpPr>
        <p:spPr>
          <a:xfrm>
            <a:off x="1523999" y="3557336"/>
            <a:ext cx="9144000" cy="1655762"/>
          </a:xfrm>
        </p:spPr>
        <p:txBody>
          <a:bodyPr>
            <a:normAutofit/>
          </a:bodyPr>
          <a:lstStyle/>
          <a:p>
            <a:r>
              <a:rPr lang="sv-SE" sz="3200" dirty="0">
                <a:solidFill>
                  <a:srgbClr val="FFCD2F"/>
                </a:solidFill>
                <a:effectLst/>
                <a:latin typeface="Calibri" panose="020F0502020204030204" pitchFamily="34" charset="0"/>
                <a:ea typeface="Calibri" panose="020F0502020204030204" pitchFamily="34" charset="0"/>
                <a:cs typeface="Times New Roman" panose="02020603050405020304" pitchFamily="18" charset="0"/>
              </a:rPr>
              <a:t>en GIS-analys med PREBAT för att visa gatubelysningens rumsliga effekt på fladdermöss</a:t>
            </a:r>
            <a:endParaRPr lang="sv-SE" sz="3200" dirty="0">
              <a:solidFill>
                <a:srgbClr val="FFCD2F"/>
              </a:solidFill>
            </a:endParaRPr>
          </a:p>
        </p:txBody>
      </p:sp>
    </p:spTree>
    <p:extLst>
      <p:ext uri="{BB962C8B-B14F-4D97-AF65-F5344CB8AC3E}">
        <p14:creationId xmlns:p14="http://schemas.microsoft.com/office/powerpoint/2010/main" val="110998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endParaRPr lang="sv-SE" b="1" dirty="0"/>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838200" y="1825625"/>
            <a:ext cx="6133139" cy="2296432"/>
          </a:xfrm>
        </p:spPr>
        <p:txBody>
          <a:bodyPr>
            <a:normAutofit/>
          </a:bodyPr>
          <a:lstStyle/>
          <a:p>
            <a:endParaRPr lang="sv-SE" sz="3000" dirty="0"/>
          </a:p>
          <a:p>
            <a:endParaRPr lang="sv-SE" sz="3000"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6E073820-6A3B-C0C1-292F-7309EDCF7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985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endParaRPr lang="sv-SE" b="1"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latshållare för innehåll 5">
            <a:extLst>
              <a:ext uri="{FF2B5EF4-FFF2-40B4-BE49-F238E27FC236}">
                <a16:creationId xmlns:a16="http://schemas.microsoft.com/office/drawing/2014/main" id="{51C710F7-E647-6B96-F27A-706118944B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3" y="-1"/>
            <a:ext cx="12228513" cy="6878537"/>
          </a:xfrm>
        </p:spPr>
      </p:pic>
    </p:spTree>
    <p:extLst>
      <p:ext uri="{BB962C8B-B14F-4D97-AF65-F5344CB8AC3E}">
        <p14:creationId xmlns:p14="http://schemas.microsoft.com/office/powerpoint/2010/main" val="358174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714081-E754-12BA-8AF9-5CE9A0CAE876}"/>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id="{AB636D97-B93D-75C1-FF41-84999CB6AD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2305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A36573-DEA0-C776-075F-42C8ECB1A526}"/>
              </a:ext>
            </a:extLst>
          </p:cNvPr>
          <p:cNvSpPr>
            <a:spLocks noGrp="1"/>
          </p:cNvSpPr>
          <p:nvPr>
            <p:ph type="title"/>
          </p:nvPr>
        </p:nvSpPr>
        <p:spPr/>
        <p:txBody>
          <a:bodyPr/>
          <a:lstStyle/>
          <a:p>
            <a:endParaRPr lang="sv-SE"/>
          </a:p>
        </p:txBody>
      </p:sp>
      <p:pic>
        <p:nvPicPr>
          <p:cNvPr id="9" name="Platshållare för innehåll 8">
            <a:extLst>
              <a:ext uri="{FF2B5EF4-FFF2-40B4-BE49-F238E27FC236}">
                <a16:creationId xmlns:a16="http://schemas.microsoft.com/office/drawing/2014/main" id="{DBFB6EB0-E207-E129-71C4-EAB52FCDA4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31513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r>
              <a:rPr lang="sv-SE" b="1" dirty="0"/>
              <a:t>Varför göra analysen?</a:t>
            </a:r>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838200" y="1825625"/>
            <a:ext cx="8305800" cy="3948890"/>
          </a:xfrm>
        </p:spPr>
        <p:txBody>
          <a:bodyPr>
            <a:normAutofit/>
          </a:bodyPr>
          <a:lstStyle/>
          <a:p>
            <a:r>
              <a:rPr lang="sv-SE" sz="3000" dirty="0"/>
              <a:t>Enkel analys. Jag har läst ett år och klarade det </a:t>
            </a:r>
            <a:r>
              <a:rPr lang="sv-SE" sz="3000" dirty="0">
                <a:sym typeface="Wingdings" panose="05000000000000000000" pitchFamily="2" charset="2"/>
              </a:rPr>
              <a:t></a:t>
            </a:r>
          </a:p>
          <a:p>
            <a:r>
              <a:rPr lang="sv-SE" sz="3000" dirty="0"/>
              <a:t>Lätt att identifiera problemområden</a:t>
            </a:r>
          </a:p>
          <a:p>
            <a:r>
              <a:rPr lang="sv-SE" sz="3000" dirty="0"/>
              <a:t>Bonus om inventeringar finns så man kan jämföra kartorna med faktisk förekomst. </a:t>
            </a:r>
            <a:br>
              <a:rPr lang="sv-SE" sz="3000" dirty="0"/>
            </a:br>
            <a:endParaRPr lang="sv-SE" sz="3000" dirty="0"/>
          </a:p>
          <a:p>
            <a:r>
              <a:rPr lang="sv-SE" sz="3000" dirty="0"/>
              <a:t>Kraftfullt visuellt verktyg –</a:t>
            </a:r>
            <a:br>
              <a:rPr lang="sv-SE" sz="3000" dirty="0"/>
            </a:br>
            <a:r>
              <a:rPr lang="sv-SE" sz="3000" dirty="0"/>
              <a:t>”Så här mycket yta försvinner”</a:t>
            </a:r>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 4" descr="Fladdermöss">
            <a:extLst>
              <a:ext uri="{FF2B5EF4-FFF2-40B4-BE49-F238E27FC236}">
                <a16:creationId xmlns:a16="http://schemas.microsoft.com/office/drawing/2014/main" id="{CEBAC039-6A65-09FD-024E-7ECD5023A9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94264">
            <a:off x="10112470" y="4379739"/>
            <a:ext cx="1197370" cy="1197370"/>
          </a:xfrm>
          <a:prstGeom prst="rect">
            <a:avLst/>
          </a:prstGeom>
        </p:spPr>
      </p:pic>
      <p:pic>
        <p:nvPicPr>
          <p:cNvPr id="6" name="Bild 5" descr="Fladdermöss">
            <a:extLst>
              <a:ext uri="{FF2B5EF4-FFF2-40B4-BE49-F238E27FC236}">
                <a16:creationId xmlns:a16="http://schemas.microsoft.com/office/drawing/2014/main" id="{8675C76D-9C6A-E346-E683-6C088F62F1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46505">
            <a:off x="9747886" y="3397005"/>
            <a:ext cx="677986" cy="677986"/>
          </a:xfrm>
          <a:prstGeom prst="rect">
            <a:avLst/>
          </a:prstGeom>
        </p:spPr>
      </p:pic>
    </p:spTree>
    <p:extLst>
      <p:ext uri="{BB962C8B-B14F-4D97-AF65-F5344CB8AC3E}">
        <p14:creationId xmlns:p14="http://schemas.microsoft.com/office/powerpoint/2010/main" val="12794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4410074" y="1027906"/>
            <a:ext cx="3371852" cy="1739426"/>
          </a:xfrm>
        </p:spPr>
        <p:txBody>
          <a:bodyPr>
            <a:noAutofit/>
          </a:bodyPr>
          <a:lstStyle/>
          <a:p>
            <a:pPr marL="0" indent="0">
              <a:buNone/>
            </a:pPr>
            <a:r>
              <a:rPr lang="sv-SE" sz="12000" dirty="0"/>
              <a:t>Tack!</a:t>
            </a:r>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 6" descr="Fladdermöss">
            <a:extLst>
              <a:ext uri="{FF2B5EF4-FFF2-40B4-BE49-F238E27FC236}">
                <a16:creationId xmlns:a16="http://schemas.microsoft.com/office/drawing/2014/main" id="{83C20B8C-1C62-D2E2-A8B5-DD3E2897F2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94264">
            <a:off x="10223147" y="1679680"/>
            <a:ext cx="1197370" cy="1197370"/>
          </a:xfrm>
          <a:prstGeom prst="rect">
            <a:avLst/>
          </a:prstGeom>
        </p:spPr>
      </p:pic>
      <p:pic>
        <p:nvPicPr>
          <p:cNvPr id="8" name="Bild 7" descr="Fladdermöss">
            <a:extLst>
              <a:ext uri="{FF2B5EF4-FFF2-40B4-BE49-F238E27FC236}">
                <a16:creationId xmlns:a16="http://schemas.microsoft.com/office/drawing/2014/main" id="{57A6E38B-28F5-E159-92CE-C9097627E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46505">
            <a:off x="9551041" y="971935"/>
            <a:ext cx="677986" cy="677986"/>
          </a:xfrm>
          <a:prstGeom prst="rect">
            <a:avLst/>
          </a:prstGeom>
        </p:spPr>
      </p:pic>
      <p:sp>
        <p:nvSpPr>
          <p:cNvPr id="9" name="textruta 8">
            <a:extLst>
              <a:ext uri="{FF2B5EF4-FFF2-40B4-BE49-F238E27FC236}">
                <a16:creationId xmlns:a16="http://schemas.microsoft.com/office/drawing/2014/main" id="{548D1720-8B7F-B959-C3CF-FA2B104D10F2}"/>
              </a:ext>
            </a:extLst>
          </p:cNvPr>
          <p:cNvSpPr txBox="1"/>
          <p:nvPr/>
        </p:nvSpPr>
        <p:spPr>
          <a:xfrm>
            <a:off x="684754" y="4457343"/>
            <a:ext cx="10353360" cy="1938992"/>
          </a:xfrm>
          <a:prstGeom prst="rect">
            <a:avLst/>
          </a:prstGeom>
          <a:noFill/>
        </p:spPr>
        <p:txBody>
          <a:bodyPr wrap="square" rtlCol="0">
            <a:spAutoFit/>
          </a:bodyPr>
          <a:lstStyle/>
          <a:p>
            <a:r>
              <a:rPr lang="sv-SE" sz="3000" dirty="0"/>
              <a:t>Länk till </a:t>
            </a:r>
            <a:r>
              <a:rPr lang="sv-SE" sz="3000" dirty="0" err="1"/>
              <a:t>storymap</a:t>
            </a:r>
            <a:r>
              <a:rPr lang="sv-SE" sz="3000" dirty="0"/>
              <a:t> som kommer att finnas på Alingsås kommuns webbsida, där man kan vandra runt i kartorna själv: </a:t>
            </a:r>
          </a:p>
          <a:p>
            <a:r>
              <a:rPr lang="sv-SE" sz="3000" dirty="0">
                <a:hlinkClick r:id="rId5"/>
              </a:rPr>
              <a:t>https://storymaps.arcgis.com/stories/560cbf0790a749f4818e4ce7525f2b07</a:t>
            </a:r>
            <a:r>
              <a:rPr lang="sv-SE" sz="3000" dirty="0"/>
              <a:t> </a:t>
            </a:r>
          </a:p>
        </p:txBody>
      </p:sp>
    </p:spTree>
    <p:extLst>
      <p:ext uri="{BB962C8B-B14F-4D97-AF65-F5344CB8AC3E}">
        <p14:creationId xmlns:p14="http://schemas.microsoft.com/office/powerpoint/2010/main" val="2124927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r>
              <a:rPr lang="sv-SE" b="1" dirty="0"/>
              <a:t>Mörka öar</a:t>
            </a:r>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838566" y="2385480"/>
            <a:ext cx="6133139" cy="2296432"/>
          </a:xfrm>
        </p:spPr>
        <p:txBody>
          <a:bodyPr>
            <a:normAutofit/>
          </a:bodyPr>
          <a:lstStyle/>
          <a:p>
            <a:r>
              <a:rPr lang="sv-SE" sz="3000" dirty="0"/>
              <a:t>Många mörka platser</a:t>
            </a:r>
          </a:p>
          <a:p>
            <a:r>
              <a:rPr lang="sv-SE" sz="3000" dirty="0"/>
              <a:t>Men kan ljuskänsliga fladdermöss </a:t>
            </a:r>
            <a:br>
              <a:rPr lang="sv-SE" sz="3000" dirty="0"/>
            </a:br>
            <a:r>
              <a:rPr lang="sv-SE" sz="3000" dirty="0"/>
              <a:t>komma dit?</a:t>
            </a:r>
          </a:p>
          <a:p>
            <a:endParaRPr lang="sv-SE" sz="3000"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DABFF2AA-56A4-DA98-B712-1B478AEC6EF8}"/>
              </a:ext>
            </a:extLst>
          </p:cNvPr>
          <p:cNvSpPr/>
          <p:nvPr/>
        </p:nvSpPr>
        <p:spPr>
          <a:xfrm>
            <a:off x="8409459" y="2058249"/>
            <a:ext cx="2563341" cy="191825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28B4412C-0EEC-578D-7DD5-6256146EAC8F}"/>
              </a:ext>
            </a:extLst>
          </p:cNvPr>
          <p:cNvSpPr/>
          <p:nvPr/>
        </p:nvSpPr>
        <p:spPr>
          <a:xfrm rot="5400000">
            <a:off x="10040479" y="3004875"/>
            <a:ext cx="2246508" cy="381866"/>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9A1D4420-4A92-DF69-DDAE-27347EDDAE67}"/>
              </a:ext>
            </a:extLst>
          </p:cNvPr>
          <p:cNvSpPr/>
          <p:nvPr/>
        </p:nvSpPr>
        <p:spPr>
          <a:xfrm rot="5400000">
            <a:off x="6935411" y="2813942"/>
            <a:ext cx="2628374" cy="381866"/>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a:extLst>
              <a:ext uri="{FF2B5EF4-FFF2-40B4-BE49-F238E27FC236}">
                <a16:creationId xmlns:a16="http://schemas.microsoft.com/office/drawing/2014/main" id="{3CFC8C61-8E30-B05D-EC28-B2541DF891C4}"/>
              </a:ext>
            </a:extLst>
          </p:cNvPr>
          <p:cNvSpPr/>
          <p:nvPr/>
        </p:nvSpPr>
        <p:spPr>
          <a:xfrm>
            <a:off x="8409459" y="1690688"/>
            <a:ext cx="2944341" cy="381866"/>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a:extLst>
              <a:ext uri="{FF2B5EF4-FFF2-40B4-BE49-F238E27FC236}">
                <a16:creationId xmlns:a16="http://schemas.microsoft.com/office/drawing/2014/main" id="{252FA3BF-1AB9-1A63-85D2-6BE09D2D7668}"/>
              </a:ext>
            </a:extLst>
          </p:cNvPr>
          <p:cNvSpPr/>
          <p:nvPr/>
        </p:nvSpPr>
        <p:spPr>
          <a:xfrm>
            <a:off x="8409459" y="3937196"/>
            <a:ext cx="2944341" cy="381866"/>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Bild 29" descr="Fladdermöss">
            <a:extLst>
              <a:ext uri="{FF2B5EF4-FFF2-40B4-BE49-F238E27FC236}">
                <a16:creationId xmlns:a16="http://schemas.microsoft.com/office/drawing/2014/main" id="{A8A235DD-4553-3A3D-E1A9-270D5304F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908552">
            <a:off x="6803841" y="3617188"/>
            <a:ext cx="914400" cy="914400"/>
          </a:xfrm>
          <a:prstGeom prst="rect">
            <a:avLst/>
          </a:prstGeom>
        </p:spPr>
      </p:pic>
      <p:pic>
        <p:nvPicPr>
          <p:cNvPr id="31" name="Bild 30" descr="Fladdermöss">
            <a:extLst>
              <a:ext uri="{FF2B5EF4-FFF2-40B4-BE49-F238E27FC236}">
                <a16:creationId xmlns:a16="http://schemas.microsoft.com/office/drawing/2014/main" id="{D8C8C353-F5C5-051C-335F-84F6406C49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94264">
            <a:off x="10435609" y="4603702"/>
            <a:ext cx="1197370" cy="1197370"/>
          </a:xfrm>
          <a:prstGeom prst="rect">
            <a:avLst/>
          </a:prstGeom>
        </p:spPr>
      </p:pic>
      <p:pic>
        <p:nvPicPr>
          <p:cNvPr id="33" name="Bild 32" descr="Bil">
            <a:extLst>
              <a:ext uri="{FF2B5EF4-FFF2-40B4-BE49-F238E27FC236}">
                <a16:creationId xmlns:a16="http://schemas.microsoft.com/office/drawing/2014/main" id="{0EC951BB-174A-8227-642D-2C279974C2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9936" y="3849961"/>
            <a:ext cx="546100" cy="546100"/>
          </a:xfrm>
          <a:prstGeom prst="rect">
            <a:avLst/>
          </a:prstGeom>
        </p:spPr>
      </p:pic>
      <p:pic>
        <p:nvPicPr>
          <p:cNvPr id="39" name="Bild 38" descr="Lövträd">
            <a:extLst>
              <a:ext uri="{FF2B5EF4-FFF2-40B4-BE49-F238E27FC236}">
                <a16:creationId xmlns:a16="http://schemas.microsoft.com/office/drawing/2014/main" id="{680A7009-137C-63BD-40B8-B76B99A7F5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59469" y="2159789"/>
            <a:ext cx="744139" cy="744139"/>
          </a:xfrm>
          <a:prstGeom prst="rect">
            <a:avLst/>
          </a:prstGeom>
        </p:spPr>
      </p:pic>
      <p:pic>
        <p:nvPicPr>
          <p:cNvPr id="40" name="Bild 39" descr="Lövträd">
            <a:extLst>
              <a:ext uri="{FF2B5EF4-FFF2-40B4-BE49-F238E27FC236}">
                <a16:creationId xmlns:a16="http://schemas.microsoft.com/office/drawing/2014/main" id="{977E4C31-70F8-5833-DAB1-182A5B274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7295" y="2529889"/>
            <a:ext cx="744139" cy="744139"/>
          </a:xfrm>
          <a:prstGeom prst="rect">
            <a:avLst/>
          </a:prstGeom>
        </p:spPr>
      </p:pic>
      <p:pic>
        <p:nvPicPr>
          <p:cNvPr id="41" name="Bild 40" descr="Lövträd">
            <a:extLst>
              <a:ext uri="{FF2B5EF4-FFF2-40B4-BE49-F238E27FC236}">
                <a16:creationId xmlns:a16="http://schemas.microsoft.com/office/drawing/2014/main" id="{0351D3A3-8F05-BB88-DEC0-9E64C887D6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4064" y="2402169"/>
            <a:ext cx="744139" cy="744139"/>
          </a:xfrm>
          <a:prstGeom prst="rect">
            <a:avLst/>
          </a:prstGeom>
        </p:spPr>
      </p:pic>
      <p:pic>
        <p:nvPicPr>
          <p:cNvPr id="42" name="Bild 41" descr="Fladdermöss">
            <a:extLst>
              <a:ext uri="{FF2B5EF4-FFF2-40B4-BE49-F238E27FC236}">
                <a16:creationId xmlns:a16="http://schemas.microsoft.com/office/drawing/2014/main" id="{9C79237E-D3F7-33A7-7A3D-E2E337083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46505">
            <a:off x="7720901" y="695135"/>
            <a:ext cx="677986" cy="677986"/>
          </a:xfrm>
          <a:prstGeom prst="rect">
            <a:avLst/>
          </a:prstGeom>
        </p:spPr>
      </p:pic>
      <p:sp>
        <p:nvSpPr>
          <p:cNvPr id="43" name="textruta 42">
            <a:extLst>
              <a:ext uri="{FF2B5EF4-FFF2-40B4-BE49-F238E27FC236}">
                <a16:creationId xmlns:a16="http://schemas.microsoft.com/office/drawing/2014/main" id="{A3E979F8-1598-F6DB-0F31-D2AF22B42C81}"/>
              </a:ext>
            </a:extLst>
          </p:cNvPr>
          <p:cNvSpPr txBox="1"/>
          <p:nvPr/>
        </p:nvSpPr>
        <p:spPr>
          <a:xfrm>
            <a:off x="838200" y="4860384"/>
            <a:ext cx="9523441" cy="1477328"/>
          </a:xfrm>
          <a:prstGeom prst="rect">
            <a:avLst/>
          </a:prstGeom>
          <a:noFill/>
        </p:spPr>
        <p:txBody>
          <a:bodyPr wrap="none" rtlCol="0">
            <a:spAutoFit/>
          </a:bodyPr>
          <a:lstStyle/>
          <a:p>
            <a:pPr marL="457200" indent="-457200">
              <a:buFont typeface="Arial" panose="020B0604020202020204" pitchFamily="34" charset="0"/>
              <a:buChar char="•"/>
            </a:pPr>
            <a:r>
              <a:rPr lang="sv-SE" sz="3000" dirty="0"/>
              <a:t>= Mörk ö</a:t>
            </a:r>
          </a:p>
          <a:p>
            <a:pPr marL="457200" indent="-457200">
              <a:buFont typeface="Arial" panose="020B0604020202020204" pitchFamily="34" charset="0"/>
              <a:buChar char="•"/>
            </a:pPr>
            <a:r>
              <a:rPr lang="sv-SE" sz="3000" dirty="0"/>
              <a:t>Går ljuskänsliga arter miste om bra fladdermusområden?</a:t>
            </a:r>
          </a:p>
          <a:p>
            <a:pPr marL="457200" indent="-457200">
              <a:buFont typeface="Arial" panose="020B0604020202020204" pitchFamily="34" charset="0"/>
              <a:buChar char="•"/>
            </a:pPr>
            <a:r>
              <a:rPr lang="sv-SE" sz="3000" dirty="0"/>
              <a:t>GIS-analys – </a:t>
            </a:r>
            <a:r>
              <a:rPr lang="sv-SE" sz="3000" dirty="0" err="1"/>
              <a:t>ArcGIS</a:t>
            </a:r>
            <a:r>
              <a:rPr lang="sv-SE" sz="3000" dirty="0"/>
              <a:t> Pro</a:t>
            </a:r>
          </a:p>
        </p:txBody>
      </p:sp>
      <p:pic>
        <p:nvPicPr>
          <p:cNvPr id="7" name="Bildobjekt 6">
            <a:extLst>
              <a:ext uri="{FF2B5EF4-FFF2-40B4-BE49-F238E27FC236}">
                <a16:creationId xmlns:a16="http://schemas.microsoft.com/office/drawing/2014/main" id="{29E0EB66-FB19-4C12-5181-B4F904E088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135" y="630002"/>
            <a:ext cx="3055993" cy="783588"/>
          </a:xfrm>
          <a:prstGeom prst="rect">
            <a:avLst/>
          </a:prstGeom>
        </p:spPr>
      </p:pic>
    </p:spTree>
    <p:extLst>
      <p:ext uri="{BB962C8B-B14F-4D97-AF65-F5344CB8AC3E}">
        <p14:creationId xmlns:p14="http://schemas.microsoft.com/office/powerpoint/2010/main" val="193656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5" grpId="0" animBg="1"/>
      <p:bldP spid="26" grpId="0" animBg="1"/>
      <p:bldP spid="27" grpId="0" animBg="1"/>
      <p:bldP spid="28" grpId="0" animBg="1"/>
      <p:bldP spid="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r>
              <a:rPr lang="sv-SE" b="1" dirty="0"/>
              <a:t>Frågor</a:t>
            </a:r>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838200" y="1825624"/>
            <a:ext cx="6133139" cy="4154261"/>
          </a:xfrm>
        </p:spPr>
        <p:txBody>
          <a:bodyPr>
            <a:normAutofit/>
          </a:bodyPr>
          <a:lstStyle/>
          <a:p>
            <a:pPr marL="514350" indent="-514350">
              <a:buAutoNum type="arabicPeriod"/>
            </a:pPr>
            <a:r>
              <a:rPr lang="sv-SE" sz="3000" dirty="0"/>
              <a:t>Var är det mörkt? </a:t>
            </a:r>
          </a:p>
          <a:p>
            <a:pPr marL="514350" indent="-514350">
              <a:buFont typeface="Arial" panose="020B0604020202020204" pitchFamily="34" charset="0"/>
              <a:buAutoNum type="arabicPeriod"/>
            </a:pPr>
            <a:r>
              <a:rPr lang="sv-SE" sz="3000" dirty="0"/>
              <a:t>Var finns bra fladdermusområden?</a:t>
            </a:r>
          </a:p>
          <a:p>
            <a:pPr marL="514350" indent="-514350">
              <a:buFont typeface="Arial" panose="020B0604020202020204" pitchFamily="34" charset="0"/>
              <a:buAutoNum type="arabicPeriod"/>
            </a:pPr>
            <a:endParaRPr lang="sv-SE" sz="3000"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1" name="Bild 30" descr="Fladdermöss">
            <a:extLst>
              <a:ext uri="{FF2B5EF4-FFF2-40B4-BE49-F238E27FC236}">
                <a16:creationId xmlns:a16="http://schemas.microsoft.com/office/drawing/2014/main" id="{D8C8C353-F5C5-051C-335F-84F6406C49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94264">
            <a:off x="10112470" y="4379739"/>
            <a:ext cx="1197370" cy="1197370"/>
          </a:xfrm>
          <a:prstGeom prst="rect">
            <a:avLst/>
          </a:prstGeom>
        </p:spPr>
      </p:pic>
      <p:pic>
        <p:nvPicPr>
          <p:cNvPr id="42" name="Bild 41" descr="Fladdermöss">
            <a:extLst>
              <a:ext uri="{FF2B5EF4-FFF2-40B4-BE49-F238E27FC236}">
                <a16:creationId xmlns:a16="http://schemas.microsoft.com/office/drawing/2014/main" id="{9C79237E-D3F7-33A7-7A3D-E2E337083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46505">
            <a:off x="9747886" y="3397005"/>
            <a:ext cx="677986" cy="677986"/>
          </a:xfrm>
          <a:prstGeom prst="rect">
            <a:avLst/>
          </a:prstGeom>
        </p:spPr>
      </p:pic>
    </p:spTree>
    <p:extLst>
      <p:ext uri="{BB962C8B-B14F-4D97-AF65-F5344CB8AC3E}">
        <p14:creationId xmlns:p14="http://schemas.microsoft.com/office/powerpoint/2010/main" val="40055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r>
              <a:rPr lang="sv-SE" b="1" dirty="0"/>
              <a:t>Var är det mörkt?</a:t>
            </a:r>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838199" y="1825624"/>
            <a:ext cx="8284947" cy="5032376"/>
          </a:xfrm>
        </p:spPr>
        <p:txBody>
          <a:bodyPr>
            <a:normAutofit/>
          </a:bodyPr>
          <a:lstStyle/>
          <a:p>
            <a:r>
              <a:rPr lang="sv-SE" sz="3000" dirty="0"/>
              <a:t>Mätte ljusspridning med luxmätare. </a:t>
            </a:r>
            <a:br>
              <a:rPr lang="sv-SE" sz="3000" dirty="0"/>
            </a:br>
            <a:r>
              <a:rPr lang="sv-SE" sz="3000" dirty="0"/>
              <a:t>39 platser</a:t>
            </a:r>
            <a:br>
              <a:rPr lang="sv-SE" sz="3000" dirty="0"/>
            </a:br>
            <a:r>
              <a:rPr lang="sv-SE" sz="3000" dirty="0"/>
              <a:t>&lt;1 lux = mörkt</a:t>
            </a:r>
            <a:br>
              <a:rPr lang="sv-SE" sz="3000" dirty="0"/>
            </a:br>
            <a:endParaRPr lang="sv-SE" sz="3000" dirty="0"/>
          </a:p>
          <a:p>
            <a:r>
              <a:rPr lang="sv-SE" sz="3000" dirty="0"/>
              <a:t>Datainsamling med</a:t>
            </a:r>
            <a:br>
              <a:rPr lang="sv-SE" sz="3000" dirty="0"/>
            </a:br>
            <a:r>
              <a:rPr lang="sv-SE" sz="3000" dirty="0" err="1"/>
              <a:t>Fieldmaps</a:t>
            </a:r>
            <a:r>
              <a:rPr lang="sv-SE" sz="3000" dirty="0"/>
              <a:t> (</a:t>
            </a:r>
            <a:r>
              <a:rPr lang="sv-SE" sz="3000" dirty="0" err="1"/>
              <a:t>ArcGIS</a:t>
            </a:r>
            <a:r>
              <a:rPr lang="sv-SE" sz="3000" dirty="0"/>
              <a:t>)</a:t>
            </a:r>
            <a:br>
              <a:rPr lang="sv-SE" sz="3000" dirty="0"/>
            </a:br>
            <a:endParaRPr lang="sv-SE" sz="3000" dirty="0"/>
          </a:p>
          <a:p>
            <a:r>
              <a:rPr lang="sv-SE" sz="3000" dirty="0"/>
              <a:t>Snitt</a:t>
            </a:r>
            <a:br>
              <a:rPr lang="sv-SE" sz="3000" dirty="0"/>
            </a:br>
            <a:r>
              <a:rPr lang="sv-SE" sz="3000" dirty="0"/>
              <a:t>Cykelväg: 13,1 m</a:t>
            </a:r>
            <a:br>
              <a:rPr lang="sv-SE" sz="3000" dirty="0"/>
            </a:br>
            <a:r>
              <a:rPr lang="sv-SE" sz="3000" dirty="0"/>
              <a:t>Bilväg: 20,7 m</a:t>
            </a:r>
            <a:br>
              <a:rPr lang="sv-SE" sz="3000" dirty="0"/>
            </a:br>
            <a:endParaRPr lang="sv-SE" sz="3000" dirty="0"/>
          </a:p>
          <a:p>
            <a:endParaRPr lang="sv-SE" sz="3000" dirty="0"/>
          </a:p>
          <a:p>
            <a:pPr marL="514350" indent="-514350">
              <a:buAutoNum type="arabicPeriod"/>
            </a:pPr>
            <a:endParaRPr lang="sv-SE" sz="3000"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1" name="Bild 30" descr="Fladdermöss">
            <a:extLst>
              <a:ext uri="{FF2B5EF4-FFF2-40B4-BE49-F238E27FC236}">
                <a16:creationId xmlns:a16="http://schemas.microsoft.com/office/drawing/2014/main" id="{D8C8C353-F5C5-051C-335F-84F6406C49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94264">
            <a:off x="9740023" y="1428384"/>
            <a:ext cx="1197370" cy="1197370"/>
          </a:xfrm>
          <a:prstGeom prst="rect">
            <a:avLst/>
          </a:prstGeom>
        </p:spPr>
      </p:pic>
      <p:pic>
        <p:nvPicPr>
          <p:cNvPr id="42" name="Bild 41" descr="Fladdermöss">
            <a:extLst>
              <a:ext uri="{FF2B5EF4-FFF2-40B4-BE49-F238E27FC236}">
                <a16:creationId xmlns:a16="http://schemas.microsoft.com/office/drawing/2014/main" id="{9C79237E-D3F7-33A7-7A3D-E2E337083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46505">
            <a:off x="9164791" y="688913"/>
            <a:ext cx="677986" cy="677986"/>
          </a:xfrm>
          <a:prstGeom prst="rect">
            <a:avLst/>
          </a:prstGeom>
        </p:spPr>
      </p:pic>
      <p:pic>
        <p:nvPicPr>
          <p:cNvPr id="13" name="Bildobjekt 12">
            <a:extLst>
              <a:ext uri="{FF2B5EF4-FFF2-40B4-BE49-F238E27FC236}">
                <a16:creationId xmlns:a16="http://schemas.microsoft.com/office/drawing/2014/main" id="{517B0F61-E643-38DC-505F-866F3FD25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8" y="3048000"/>
            <a:ext cx="2521560" cy="3429000"/>
          </a:xfrm>
          <a:prstGeom prst="rect">
            <a:avLst/>
          </a:prstGeom>
        </p:spPr>
      </p:pic>
      <p:pic>
        <p:nvPicPr>
          <p:cNvPr id="14" name="Bildobjekt 13">
            <a:extLst>
              <a:ext uri="{FF2B5EF4-FFF2-40B4-BE49-F238E27FC236}">
                <a16:creationId xmlns:a16="http://schemas.microsoft.com/office/drawing/2014/main" id="{6E59FC46-2CB9-02E5-4235-D2565D38D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6568" y="3048000"/>
            <a:ext cx="4614432" cy="3429000"/>
          </a:xfrm>
          <a:prstGeom prst="rect">
            <a:avLst/>
          </a:prstGeom>
        </p:spPr>
      </p:pic>
    </p:spTree>
    <p:extLst>
      <p:ext uri="{BB962C8B-B14F-4D97-AF65-F5344CB8AC3E}">
        <p14:creationId xmlns:p14="http://schemas.microsoft.com/office/powerpoint/2010/main" val="28377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r>
              <a:rPr lang="sv-SE" b="1" dirty="0"/>
              <a:t>Var är det mörkt?</a:t>
            </a:r>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838200" y="1825624"/>
            <a:ext cx="8096250" cy="4154261"/>
          </a:xfrm>
        </p:spPr>
        <p:txBody>
          <a:bodyPr>
            <a:normAutofit/>
          </a:bodyPr>
          <a:lstStyle/>
          <a:p>
            <a:r>
              <a:rPr lang="sv-SE" sz="3000" dirty="0"/>
              <a:t>Gatubelysning inte enda källan till ljus, men</a:t>
            </a:r>
          </a:p>
          <a:p>
            <a:r>
              <a:rPr lang="sv-SE" sz="3000" dirty="0"/>
              <a:t>Förhållandevis enkel modellering!</a:t>
            </a:r>
            <a:br>
              <a:rPr lang="sv-SE" sz="3000" dirty="0"/>
            </a:br>
            <a:endParaRPr lang="sv-SE" sz="3000" dirty="0"/>
          </a:p>
          <a:p>
            <a:r>
              <a:rPr lang="sv-SE" sz="3000" dirty="0"/>
              <a:t>Data: belysningsstolpar – från kommunen</a:t>
            </a:r>
          </a:p>
          <a:p>
            <a:r>
              <a:rPr lang="sv-SE" sz="3000" dirty="0"/>
              <a:t>Snitt för cykelvägar och bilvägar blev en översiktlig ljuskarta</a:t>
            </a:r>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1" name="Bild 30" descr="Fladdermöss">
            <a:extLst>
              <a:ext uri="{FF2B5EF4-FFF2-40B4-BE49-F238E27FC236}">
                <a16:creationId xmlns:a16="http://schemas.microsoft.com/office/drawing/2014/main" id="{D8C8C353-F5C5-051C-335F-84F6406C49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94264">
            <a:off x="10112470" y="4379739"/>
            <a:ext cx="1197370" cy="1197370"/>
          </a:xfrm>
          <a:prstGeom prst="rect">
            <a:avLst/>
          </a:prstGeom>
        </p:spPr>
      </p:pic>
      <p:pic>
        <p:nvPicPr>
          <p:cNvPr id="42" name="Bild 41" descr="Fladdermöss">
            <a:extLst>
              <a:ext uri="{FF2B5EF4-FFF2-40B4-BE49-F238E27FC236}">
                <a16:creationId xmlns:a16="http://schemas.microsoft.com/office/drawing/2014/main" id="{9C79237E-D3F7-33A7-7A3D-E2E337083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46505">
            <a:off x="9747886" y="3397005"/>
            <a:ext cx="677986" cy="677986"/>
          </a:xfrm>
          <a:prstGeom prst="rect">
            <a:avLst/>
          </a:prstGeom>
        </p:spPr>
      </p:pic>
    </p:spTree>
    <p:extLst>
      <p:ext uri="{BB962C8B-B14F-4D97-AF65-F5344CB8AC3E}">
        <p14:creationId xmlns:p14="http://schemas.microsoft.com/office/powerpoint/2010/main" val="24599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endParaRPr lang="sv-SE" b="1"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latshållare för innehåll 5">
            <a:extLst>
              <a:ext uri="{FF2B5EF4-FFF2-40B4-BE49-F238E27FC236}">
                <a16:creationId xmlns:a16="http://schemas.microsoft.com/office/drawing/2014/main" id="{2D734CC2-DDD2-B845-AEBF-8D9D04A959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2462555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endParaRPr lang="sv-SE" b="1"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latshållare för innehåll 5">
            <a:extLst>
              <a:ext uri="{FF2B5EF4-FFF2-40B4-BE49-F238E27FC236}">
                <a16:creationId xmlns:a16="http://schemas.microsoft.com/office/drawing/2014/main" id="{7FD942E9-11D8-88C9-C338-761547D8CD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152774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p:txBody>
          <a:bodyPr/>
          <a:lstStyle/>
          <a:p>
            <a:endParaRPr lang="sv-SE" b="1" dirty="0"/>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latshållare för innehåll 5">
            <a:extLst>
              <a:ext uri="{FF2B5EF4-FFF2-40B4-BE49-F238E27FC236}">
                <a16:creationId xmlns:a16="http://schemas.microsoft.com/office/drawing/2014/main" id="{BB0C1F1D-1325-3AD3-B008-E6CC48CAC4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7999"/>
          </a:xfrm>
        </p:spPr>
      </p:pic>
    </p:spTree>
    <p:extLst>
      <p:ext uri="{BB962C8B-B14F-4D97-AF65-F5344CB8AC3E}">
        <p14:creationId xmlns:p14="http://schemas.microsoft.com/office/powerpoint/2010/main" val="138843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F479B-97D0-7B09-E36E-7CD6274EC14F}"/>
              </a:ext>
            </a:extLst>
          </p:cNvPr>
          <p:cNvSpPr>
            <a:spLocks noGrp="1"/>
          </p:cNvSpPr>
          <p:nvPr>
            <p:ph type="title"/>
          </p:nvPr>
        </p:nvSpPr>
        <p:spPr>
          <a:xfrm>
            <a:off x="838200" y="365125"/>
            <a:ext cx="10515600" cy="1739446"/>
          </a:xfrm>
        </p:spPr>
        <p:txBody>
          <a:bodyPr>
            <a:normAutofit/>
          </a:bodyPr>
          <a:lstStyle/>
          <a:p>
            <a:r>
              <a:rPr lang="sv-SE" b="1" dirty="0"/>
              <a:t>Var finns bra </a:t>
            </a:r>
            <a:br>
              <a:rPr lang="sv-SE" b="1" dirty="0"/>
            </a:br>
            <a:r>
              <a:rPr lang="sv-SE" b="1" dirty="0"/>
              <a:t>fladdermusområden?</a:t>
            </a:r>
          </a:p>
        </p:txBody>
      </p:sp>
      <p:sp>
        <p:nvSpPr>
          <p:cNvPr id="3" name="Platshållare för innehåll 2">
            <a:extLst>
              <a:ext uri="{FF2B5EF4-FFF2-40B4-BE49-F238E27FC236}">
                <a16:creationId xmlns:a16="http://schemas.microsoft.com/office/drawing/2014/main" id="{0884A102-9A28-5A22-8772-C65A4E1A0DB8}"/>
              </a:ext>
            </a:extLst>
          </p:cNvPr>
          <p:cNvSpPr>
            <a:spLocks noGrp="1"/>
          </p:cNvSpPr>
          <p:nvPr>
            <p:ph idx="1"/>
          </p:nvPr>
        </p:nvSpPr>
        <p:spPr>
          <a:xfrm>
            <a:off x="313763" y="2104571"/>
            <a:ext cx="6133139" cy="4562929"/>
          </a:xfrm>
        </p:spPr>
        <p:txBody>
          <a:bodyPr>
            <a:normAutofit/>
          </a:bodyPr>
          <a:lstStyle/>
          <a:p>
            <a:r>
              <a:rPr lang="sv-SE" sz="3000" dirty="0"/>
              <a:t>PREBAT</a:t>
            </a:r>
            <a:br>
              <a:rPr lang="sv-SE" sz="3000" dirty="0"/>
            </a:br>
            <a:r>
              <a:rPr lang="sv-SE" sz="3000" dirty="0"/>
              <a:t>GIS-verktyg – modell för </a:t>
            </a:r>
            <a:r>
              <a:rPr lang="sv-SE" sz="3000" dirty="0" err="1"/>
              <a:t>ArcGIS</a:t>
            </a:r>
            <a:r>
              <a:rPr lang="sv-SE" sz="3000" dirty="0"/>
              <a:t> Pro</a:t>
            </a:r>
            <a:br>
              <a:rPr lang="sv-SE" sz="3000" dirty="0"/>
            </a:br>
            <a:r>
              <a:rPr lang="sv-SE" sz="3000" dirty="0"/>
              <a:t>Berättats i tidigare föredrag…</a:t>
            </a:r>
          </a:p>
          <a:p>
            <a:r>
              <a:rPr lang="sv-SE" sz="3000" dirty="0"/>
              <a:t>Ägs av Trafikverket och är gratis</a:t>
            </a:r>
          </a:p>
          <a:p>
            <a:r>
              <a:rPr lang="sv-SE" sz="3000" dirty="0"/>
              <a:t>Baseras på fri </a:t>
            </a:r>
            <a:r>
              <a:rPr lang="sv-SE" sz="3000" dirty="0" err="1"/>
              <a:t>geodata</a:t>
            </a:r>
            <a:r>
              <a:rPr lang="sv-SE" sz="3000" dirty="0"/>
              <a:t> </a:t>
            </a:r>
          </a:p>
          <a:p>
            <a:endParaRPr lang="sv-SE" sz="3000" dirty="0"/>
          </a:p>
          <a:p>
            <a:r>
              <a:rPr lang="sv-SE" sz="3000" dirty="0"/>
              <a:t>Tar hänsyn till fladdermusbeteenden och krav på boplatser</a:t>
            </a:r>
          </a:p>
          <a:p>
            <a:r>
              <a:rPr lang="sv-SE" sz="3000" dirty="0"/>
              <a:t>Men inte ljus!</a:t>
            </a:r>
          </a:p>
        </p:txBody>
      </p:sp>
      <p:sp>
        <p:nvSpPr>
          <p:cNvPr id="4" name="Rektangel 3">
            <a:extLst>
              <a:ext uri="{FF2B5EF4-FFF2-40B4-BE49-F238E27FC236}">
                <a16:creationId xmlns:a16="http://schemas.microsoft.com/office/drawing/2014/main" id="{A824177E-6DD9-6695-B511-81DBD3E9759C}"/>
              </a:ext>
            </a:extLst>
          </p:cNvPr>
          <p:cNvSpPr/>
          <p:nvPr/>
        </p:nvSpPr>
        <p:spPr>
          <a:xfrm rot="5400000" flipV="1">
            <a:off x="-3316705" y="3316706"/>
            <a:ext cx="6858001" cy="224591"/>
          </a:xfrm>
          <a:prstGeom prst="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02D78206-C60E-7B9B-238A-C07BFFE82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902" y="762000"/>
            <a:ext cx="5745098" cy="5334000"/>
          </a:xfrm>
          <a:prstGeom prst="rect">
            <a:avLst/>
          </a:prstGeom>
        </p:spPr>
      </p:pic>
    </p:spTree>
    <p:extLst>
      <p:ext uri="{BB962C8B-B14F-4D97-AF65-F5344CB8AC3E}">
        <p14:creationId xmlns:p14="http://schemas.microsoft.com/office/powerpoint/2010/main" val="28192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1336</TotalTime>
  <Words>936</Words>
  <Application>Microsoft Office PowerPoint</Application>
  <PresentationFormat>Bredbild</PresentationFormat>
  <Paragraphs>94</Paragraphs>
  <Slides>15</Slides>
  <Notes>15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15</vt:i4>
      </vt:variant>
    </vt:vector>
  </HeadingPairs>
  <TitlesOfParts>
    <vt:vector size="19" baseType="lpstr">
      <vt:lpstr>Arial</vt:lpstr>
      <vt:lpstr>Calibri</vt:lpstr>
      <vt:lpstr>Calibri Light</vt:lpstr>
      <vt:lpstr>Office-tema</vt:lpstr>
      <vt:lpstr>Öar av mörker i stadens ljus</vt:lpstr>
      <vt:lpstr>Mörka öar</vt:lpstr>
      <vt:lpstr>Frågor</vt:lpstr>
      <vt:lpstr>Var är det mörkt?</vt:lpstr>
      <vt:lpstr>Var är det mörkt?</vt:lpstr>
      <vt:lpstr>PowerPoint-presentation</vt:lpstr>
      <vt:lpstr>PowerPoint-presentation</vt:lpstr>
      <vt:lpstr>PowerPoint-presentation</vt:lpstr>
      <vt:lpstr>Var finns bra  fladdermusområden?</vt:lpstr>
      <vt:lpstr>PowerPoint-presentation</vt:lpstr>
      <vt:lpstr>PowerPoint-presentation</vt:lpstr>
      <vt:lpstr>PowerPoint-presentation</vt:lpstr>
      <vt:lpstr>PowerPoint-presentation</vt:lpstr>
      <vt:lpstr>Varför göra analysen?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Öar av mörker i stadens ljus</dc:title>
  <dc:creator>Caroline Öhman</dc:creator>
  <cp:lastModifiedBy>Caroline Öhman</cp:lastModifiedBy>
  <cp:revision>14</cp:revision>
  <dcterms:created xsi:type="dcterms:W3CDTF">2022-10-21T14:55:15Z</dcterms:created>
  <dcterms:modified xsi:type="dcterms:W3CDTF">2022-11-08T21:28:17Z</dcterms:modified>
</cp:coreProperties>
</file>