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  <p:sldMasterId id="2147483780" r:id="rId5"/>
  </p:sldMasterIdLst>
  <p:notesMasterIdLst>
    <p:notesMasterId r:id="rId18"/>
  </p:notesMasterIdLst>
  <p:sldIdLst>
    <p:sldId id="256" r:id="rId6"/>
    <p:sldId id="257" r:id="rId7"/>
    <p:sldId id="263" r:id="rId8"/>
    <p:sldId id="264" r:id="rId9"/>
    <p:sldId id="266" r:id="rId10"/>
    <p:sldId id="270" r:id="rId11"/>
    <p:sldId id="265" r:id="rId12"/>
    <p:sldId id="267" r:id="rId13"/>
    <p:sldId id="269" r:id="rId14"/>
    <p:sldId id="268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D4A5"/>
    <a:srgbClr val="00B050"/>
    <a:srgbClr val="001C00"/>
    <a:srgbClr val="F6C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02ED9-6996-4DAD-86DB-8C988C582FA1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F4C8B-28CC-47F5-A989-37FD7CF3B8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2841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975B7A5-F912-4FBA-9C41-EF92C405848C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17D9-B9AB-49C1-944F-20997E6A828D}" type="slidenum">
              <a:rPr lang="LID4096" smtClean="0"/>
              <a:t>‹#›</a:t>
            </a:fld>
            <a:endParaRPr lang="LID4096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2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B7A5-F912-4FBA-9C41-EF92C405848C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17D9-B9AB-49C1-944F-20997E6A82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3477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B7A5-F912-4FBA-9C41-EF92C405848C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17D9-B9AB-49C1-944F-20997E6A828D}" type="slidenum">
              <a:rPr lang="LID4096" smtClean="0"/>
              <a:t>‹#›</a:t>
            </a:fld>
            <a:endParaRPr lang="LID4096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276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CCA5-55F8-4ACD-9FDE-84F6262EF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C66B44-E12C-4EF0-95BA-80E4FB4DF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C0C09-39FB-4C81-BF1E-A3CCD821F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6240-9972-408F-B05C-84F753FEDEE6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A8A27-A93E-4D44-B6D8-10B818C10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15390-E860-439B-88C1-7CEC6027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C342-1E64-4E88-A649-8B4BBCDC5F8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4374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82B0-1430-4652-AE65-1B04AC0B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7024-A1AB-42C3-856A-9C337B580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53BB4-F6C4-40F2-A83C-47A65AEF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6240-9972-408F-B05C-84F753FEDEE6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603F0-2B5A-4406-ADB1-DD2A713A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D0024-09A3-4643-826A-5202E21A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C342-1E64-4E88-A649-8B4BBCDC5F8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48863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7F9F3-BE35-4586-BF5E-B7DAC029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398B0-86AC-4654-9FB3-CF099BD2B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748B5-726B-4ADF-8261-A41367AE2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6240-9972-408F-B05C-84F753FEDEE6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4FAB5-9A70-4E2E-A45E-1FF6B0A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901F0-7D57-4A77-89E8-CFF674AE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C342-1E64-4E88-A649-8B4BBCDC5F8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52203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E5982-C13D-4B4A-9F16-10014CF56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64758-79AE-4583-ACCD-2B7E996D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5D02F-DF97-4077-8ABA-3F551E781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39DDD-FAD4-4891-A568-EB5051D9D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6240-9972-408F-B05C-84F753FEDEE6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F6578-95FB-4565-9793-82620868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EAC89-2573-44B5-9FF2-A11A6FF3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C342-1E64-4E88-A649-8B4BBCDC5F8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1153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BB449-F484-4CB8-8C2F-EE90BBB7C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4F5FC-AD44-4398-8578-C2FEDBA0C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E0729-2239-4327-9199-2901B5895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F4986-7BC1-424A-867F-B27E377C1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1427CF-417B-4505-B042-0273DD908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B92CD5-AE8C-4896-9554-32EEBD554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6240-9972-408F-B05C-84F753FEDEE6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50327-BB4F-40B8-8DD2-D1BDF15B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D58DEB-CD24-4475-B8DF-5EE8E441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C342-1E64-4E88-A649-8B4BBCDC5F8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88304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EBB7-E44F-4AD7-8479-6FF84484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1885F-F4E0-495E-892D-D7B7AE102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6240-9972-408F-B05C-84F753FEDEE6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87FB3-DB6B-4CD3-9285-3FF0F7171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74DDF-FF09-4562-958E-321F5942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C342-1E64-4E88-A649-8B4BBCDC5F8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0262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84FEBE-DE55-419A-BC62-5C3DE4F7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6240-9972-408F-B05C-84F753FEDEE6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A9547A-1D56-4F0D-8657-CF148F1F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4B387-C1D1-47EF-86AC-5DADD964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C342-1E64-4E88-A649-8B4BBCDC5F8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08436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6061-36A1-4BE0-B9AA-F1DF367D6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5C7F6-CF18-45F8-812F-7AF4B590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AF638-A303-4B47-A7A0-FFAA91291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4D5A2-CAB1-4CC4-A40D-9E8DC4508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6240-9972-408F-B05C-84F753FEDEE6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20020-C213-4F30-958E-12B5C027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FF14A-98AB-4985-BF65-C3AA64EA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C342-1E64-4E88-A649-8B4BBCDC5F8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489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B7A5-F912-4FBA-9C41-EF92C405848C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17D9-B9AB-49C1-944F-20997E6A82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97509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518CB-1D98-4A25-B0F1-A962466B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D83F07-4C77-4AE4-93AE-CCB058437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B08F3-F6C8-43CC-9139-8940BE3D9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E45DE-4FEB-404A-BE2D-F48660897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6240-9972-408F-B05C-84F753FEDEE6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C434D-7A99-479B-A7F9-3A52EA1A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8644A-42EC-4732-87AD-095B7125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C342-1E64-4E88-A649-8B4BBCDC5F8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8971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6BB2-7E50-4053-981C-C825085AE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D9B640-7CA1-4908-A5F8-EBFF99727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FDF9B-26CD-4AD8-A699-010F4B01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6240-9972-408F-B05C-84F753FEDEE6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EDF83-2CFA-458F-9DA7-3D0A068D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D498A-0AAC-444C-B3FA-85DAB765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C342-1E64-4E88-A649-8B4BBCDC5F8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4062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0B7F12-39E0-43D8-807B-5AE72261F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235A8-A587-43CC-900B-9304C05BD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DEF0F-56A5-45EE-AE2A-A0494D29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6240-9972-408F-B05C-84F753FEDEE6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00E46-B107-4C14-9436-69C6D3623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D95DB-C21F-4575-A35F-98A38CDA4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C342-1E64-4E88-A649-8B4BBCDC5F8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993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B7A5-F912-4FBA-9C41-EF92C405848C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17D9-B9AB-49C1-944F-20997E6A828D}" type="slidenum">
              <a:rPr lang="LID4096" smtClean="0"/>
              <a:t>‹#›</a:t>
            </a:fld>
            <a:endParaRPr lang="LID4096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61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B7A5-F912-4FBA-9C41-EF92C405848C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17D9-B9AB-49C1-944F-20997E6A82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7151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B7A5-F912-4FBA-9C41-EF92C405848C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17D9-B9AB-49C1-944F-20997E6A82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6511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B7A5-F912-4FBA-9C41-EF92C405848C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17D9-B9AB-49C1-944F-20997E6A82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313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B7A5-F912-4FBA-9C41-EF92C405848C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17D9-B9AB-49C1-944F-20997E6A82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453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B7A5-F912-4FBA-9C41-EF92C405848C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17D9-B9AB-49C1-944F-20997E6A828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5474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B7A5-F912-4FBA-9C41-EF92C405848C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17D9-B9AB-49C1-944F-20997E6A828D}" type="slidenum">
              <a:rPr lang="LID4096" smtClean="0"/>
              <a:t>‹#›</a:t>
            </a:fld>
            <a:endParaRPr lang="LID4096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55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975B7A5-F912-4FBA-9C41-EF92C405848C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C5517D9-B9AB-49C1-944F-20997E6A828D}" type="slidenum">
              <a:rPr lang="LID4096" smtClean="0"/>
              <a:t>‹#›</a:t>
            </a:fld>
            <a:endParaRPr lang="LID4096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82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1C182-1D5B-4BF7-9885-6CD20D9C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536D0-9BD4-4E51-9205-13BCDDBBC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65383-E339-43F8-B77A-688E839919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B6240-9972-408F-B05C-84F753FEDEE6}" type="datetimeFigureOut">
              <a:rPr lang="LID4096" smtClean="0"/>
              <a:t>11/10/2022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34229-411B-4C36-A3C9-BBD3A8B9D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1E7A7-BCA9-4CA8-8C33-B2BDC2FF8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BC342-1E64-4E88-A649-8B4BBCDC5F8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4548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A28970-3E8F-46CD-A302-42EE83668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A2802-3B1D-42BF-8A38-A83BA688B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19" y="2364789"/>
            <a:ext cx="7164674" cy="2128422"/>
          </a:xfrm>
        </p:spPr>
        <p:txBody>
          <a:bodyPr>
            <a:normAutofit/>
          </a:bodyPr>
          <a:lstStyle/>
          <a:p>
            <a:r>
              <a:rPr lang="da-DK" sz="6600" dirty="0">
                <a:solidFill>
                  <a:schemeClr val="tx1">
                    <a:alpha val="80000"/>
                  </a:schemeClr>
                </a:solidFill>
                <a:latin typeface="Tw Cen MT Condensed" panose="020B0606020104020203" pitchFamily="34" charset="0"/>
              </a:rPr>
              <a:t>BAT ACTIVITY ACROSS SEASONS AND LATITUDES</a:t>
            </a:r>
            <a:endParaRPr lang="LID4096" sz="6600" dirty="0">
              <a:solidFill>
                <a:schemeClr val="tx1">
                  <a:alpha val="80000"/>
                </a:schemeClr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8A7BC-5A44-4D92-B43C-F302E969F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1608" y="643467"/>
            <a:ext cx="3096926" cy="5571066"/>
          </a:xfrm>
        </p:spPr>
        <p:txBody>
          <a:bodyPr>
            <a:normAutofit/>
          </a:bodyPr>
          <a:lstStyle/>
          <a:p>
            <a:r>
              <a:rPr lang="fi-FI" sz="2200" dirty="0">
                <a:latin typeface="Calibri Light"/>
                <a:cs typeface="Calibri Light"/>
              </a:rPr>
              <a:t>Miika Kotila</a:t>
            </a:r>
            <a:endParaRPr lang="fi-FI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i-FI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11.11.22</a:t>
            </a:r>
          </a:p>
          <a:p>
            <a:endParaRPr lang="LID4096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AE7893-212D-45CB-A5B0-AE377389A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600200"/>
            <a:ext cx="0" cy="36576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CEACB54D-A7C5-45D5-A392-B6644D2F40D0}"/>
              </a:ext>
            </a:extLst>
          </p:cNvPr>
          <p:cNvSpPr txBox="1">
            <a:spLocks/>
          </p:cNvSpPr>
          <p:nvPr/>
        </p:nvSpPr>
        <p:spPr>
          <a:xfrm>
            <a:off x="1180730" y="4358936"/>
            <a:ext cx="6646863" cy="761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Övervakning</a:t>
            </a:r>
            <a:r>
              <a:rPr lang="fi-FI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hos</a:t>
            </a:r>
            <a:r>
              <a:rPr lang="fi-FI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fladdermöss</a:t>
            </a:r>
            <a:r>
              <a:rPr lang="fi-FI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i Finland</a:t>
            </a:r>
            <a:endParaRPr lang="LID4096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2AB05F0D-F906-4E1A-B5E9-763AD6E50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8" y="132856"/>
            <a:ext cx="1448559" cy="1234859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9B97F22A-21C5-064C-8474-0710E8EE7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519" y="197127"/>
            <a:ext cx="1686089" cy="89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DA046DF8-7D61-FB56-86A1-0911B5734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00" y="-7518"/>
            <a:ext cx="2816409" cy="10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45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2A21-8B6C-4ACE-AA1B-991573F5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>
                <a:latin typeface="Tw Cen MT Condensed" panose="020B0606020104020203" pitchFamily="34" charset="0"/>
              </a:rPr>
              <a:t>TROLLPIPISTRELL </a:t>
            </a:r>
            <a:r>
              <a:rPr kumimoji="0" lang="fi-FI" sz="28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 pitchFamily="34" charset="0"/>
                <a:ea typeface="+mj-ea"/>
                <a:cs typeface="+mj-cs"/>
              </a:rPr>
              <a:t>(</a:t>
            </a:r>
            <a:r>
              <a:rPr kumimoji="0" lang="fi-FI" sz="2800" b="0" i="0" u="none" strike="noStrike" kern="1200" cap="all" spc="1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 pitchFamily="34" charset="0"/>
                <a:ea typeface="+mj-ea"/>
                <a:cs typeface="+mj-cs"/>
              </a:rPr>
              <a:t>Period</a:t>
            </a:r>
            <a:r>
              <a:rPr kumimoji="0" lang="fi-FI" sz="28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 pitchFamily="34" charset="0"/>
                <a:ea typeface="+mj-ea"/>
                <a:cs typeface="+mj-cs"/>
              </a:rPr>
              <a:t> &amp; ÅR) </a:t>
            </a:r>
            <a:endParaRPr lang="LID4096" sz="5400" dirty="0">
              <a:latin typeface="Tw Cen MT Condensed" panose="020B0606020104020203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373DD39-BC84-4F1B-AD91-16210E335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05" y="5641443"/>
            <a:ext cx="1270424" cy="1083003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7FFD4F3-7366-AE4F-ADDA-C3667C90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554" y="96366"/>
            <a:ext cx="1598241" cy="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492112-7D3B-9595-74C6-C2B6E700E62D}"/>
              </a:ext>
            </a:extLst>
          </p:cNvPr>
          <p:cNvSpPr/>
          <p:nvPr/>
        </p:nvSpPr>
        <p:spPr>
          <a:xfrm>
            <a:off x="10468554" y="0"/>
            <a:ext cx="1723446" cy="222986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57E595-0DAD-41C1-E140-B3E49DAB7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845" y="6272784"/>
            <a:ext cx="3484880" cy="451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E8BB5D-6EFC-C8C9-55DE-E4460822A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03" y="2104073"/>
            <a:ext cx="6608426" cy="417946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905C8E4-439D-FEA9-8BE7-55E40A3B0D09}"/>
              </a:ext>
            </a:extLst>
          </p:cNvPr>
          <p:cNvSpPr/>
          <p:nvPr/>
        </p:nvSpPr>
        <p:spPr>
          <a:xfrm>
            <a:off x="10405951" y="4628140"/>
            <a:ext cx="1723446" cy="222986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DB3CD7-9809-E3ED-862E-BE5795698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1293" y="822959"/>
            <a:ext cx="3788140" cy="5746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4A421-F260-0B20-CB81-3582E7849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926" y="6253543"/>
            <a:ext cx="5922946" cy="3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1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2A21-8B6C-4ACE-AA1B-991573F5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 err="1">
                <a:latin typeface="Tw Cen MT Condensed" panose="020B0606020104020203" pitchFamily="34" charset="0"/>
              </a:rPr>
              <a:t>SLutsatser</a:t>
            </a:r>
            <a:endParaRPr lang="LID4096" sz="5400" dirty="0">
              <a:latin typeface="Tw Cen MT Condensed" panose="020B0606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1A892-46FA-461F-BA37-A0D1793E3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46800"/>
          <a:lstStyle/>
          <a:p>
            <a:pPr>
              <a:buFont typeface="Arial" panose="020B0604020202020204" pitchFamily="34" charset="0"/>
              <a:buChar char="•"/>
              <a:tabLst>
                <a:tab pos="612000" algn="l"/>
              </a:tabLst>
            </a:pPr>
            <a:r>
              <a:rPr lang="fi-FI" dirty="0" err="1">
                <a:cs typeface="Calibri Light" panose="020F0302020204030204" pitchFamily="34" charset="0"/>
              </a:rPr>
              <a:t>Aktiviteten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fi-FI" dirty="0" err="1">
                <a:cs typeface="Calibri Light" panose="020F0302020204030204" pitchFamily="34" charset="0"/>
              </a:rPr>
              <a:t>hos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fi-FI" dirty="0" err="1">
                <a:cs typeface="Calibri Light" panose="020F0302020204030204" pitchFamily="34" charset="0"/>
              </a:rPr>
              <a:t>nordfladdermöss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fi-FI" dirty="0" err="1">
                <a:cs typeface="Calibri Light" panose="020F0302020204030204" pitchFamily="34" charset="0"/>
              </a:rPr>
              <a:t>och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fi-FI" dirty="0" err="1">
                <a:cs typeface="Calibri Light" panose="020F0302020204030204" pitchFamily="34" charset="0"/>
              </a:rPr>
              <a:t>Myotis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fi-FI" dirty="0" err="1">
                <a:cs typeface="Calibri Light" panose="020F0302020204030204" pitchFamily="34" charset="0"/>
              </a:rPr>
              <a:t>har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fi-FI" dirty="0" err="1">
                <a:cs typeface="Calibri Light" panose="020F0302020204030204" pitchFamily="34" charset="0"/>
              </a:rPr>
              <a:t>ökat</a:t>
            </a:r>
            <a:endParaRPr lang="fi-FI" dirty="0">
              <a:cs typeface="Calibri Light" panose="020F03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tabLst>
                <a:tab pos="612000" algn="l"/>
              </a:tabLst>
            </a:pPr>
            <a:r>
              <a:rPr lang="fi-FI" dirty="0" err="1">
                <a:cs typeface="Calibri Light" panose="020F0302020204030204" pitchFamily="34" charset="0"/>
              </a:rPr>
              <a:t>Bara</a:t>
            </a:r>
            <a:r>
              <a:rPr lang="fi-FI" dirty="0">
                <a:cs typeface="Calibri Light" panose="020F0302020204030204" pitchFamily="34" charset="0"/>
              </a:rPr>
              <a:t> 7 </a:t>
            </a:r>
            <a:r>
              <a:rPr lang="fi-FI" dirty="0" err="1">
                <a:cs typeface="Calibri Light" panose="020F0302020204030204" pitchFamily="34" charset="0"/>
              </a:rPr>
              <a:t>år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fi-FI" dirty="0" err="1">
                <a:cs typeface="Calibri Light" panose="020F0302020204030204" pitchFamily="34" charset="0"/>
              </a:rPr>
              <a:t>med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fi-FI" dirty="0" err="1">
                <a:cs typeface="Calibri Light" panose="020F0302020204030204" pitchFamily="34" charset="0"/>
              </a:rPr>
              <a:t>mycket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fi-FI" dirty="0" err="1">
                <a:cs typeface="Calibri Light" panose="020F0302020204030204" pitchFamily="34" charset="0"/>
              </a:rPr>
              <a:t>variation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en-FI" dirty="0"/>
              <a:t>→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sv" dirty="0"/>
              <a:t>framtiden är oklart </a:t>
            </a:r>
            <a:endParaRPr lang="fi-FI" dirty="0">
              <a:cs typeface="Calibri Light" panose="020F03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tabLst>
                <a:tab pos="612000" algn="l"/>
              </a:tabLst>
            </a:pP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sv" dirty="0"/>
              <a:t>I norr börjar (nord)fladdermusaktiviteten på sensommaren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12000" algn="l"/>
              </a:tabLst>
            </a:pPr>
            <a:r>
              <a:rPr lang="fi-FI" dirty="0" err="1">
                <a:cs typeface="Calibri Light" panose="020F0302020204030204" pitchFamily="34" charset="0"/>
              </a:rPr>
              <a:t>Vandring</a:t>
            </a:r>
            <a:r>
              <a:rPr lang="fi-FI" dirty="0">
                <a:cs typeface="Calibri Light" panose="020F0302020204030204" pitchFamily="34" charset="0"/>
              </a:rPr>
              <a:t> för </a:t>
            </a:r>
            <a:r>
              <a:rPr lang="fi-FI" dirty="0" err="1">
                <a:cs typeface="Calibri Light" panose="020F0302020204030204" pitchFamily="34" charset="0"/>
              </a:rPr>
              <a:t>mat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fi-FI" dirty="0" err="1">
                <a:cs typeface="Calibri Light" panose="020F0302020204030204" pitchFamily="34" charset="0"/>
              </a:rPr>
              <a:t>eller</a:t>
            </a:r>
            <a:r>
              <a:rPr lang="fi-FI" dirty="0">
                <a:cs typeface="Calibri Light" panose="020F0302020204030204" pitchFamily="34" charset="0"/>
              </a:rPr>
              <a:t> sen </a:t>
            </a:r>
            <a:r>
              <a:rPr lang="fi-FI" dirty="0" err="1">
                <a:cs typeface="Calibri Light" panose="020F0302020204030204" pitchFamily="34" charset="0"/>
              </a:rPr>
              <a:t>häckningssäsong</a:t>
            </a:r>
            <a:r>
              <a:rPr lang="fi-FI" dirty="0">
                <a:cs typeface="Calibri Light" panose="020F0302020204030204" pitchFamily="34" charset="0"/>
              </a:rPr>
              <a:t>?</a:t>
            </a:r>
          </a:p>
          <a:p>
            <a:pPr>
              <a:tabLst>
                <a:tab pos="612000" algn="l"/>
              </a:tabLst>
            </a:pPr>
            <a:r>
              <a:rPr lang="fi-FI" dirty="0" err="1">
                <a:cs typeface="Calibri Light" panose="020F0302020204030204" pitchFamily="34" charset="0"/>
              </a:rPr>
              <a:t>Aktiviteten</a:t>
            </a:r>
            <a:r>
              <a:rPr lang="fi-FI" dirty="0">
                <a:cs typeface="Calibri Light" panose="020F0302020204030204" pitchFamily="34" charset="0"/>
              </a:rPr>
              <a:t> av </a:t>
            </a:r>
            <a:r>
              <a:rPr lang="fi-FI" dirty="0" err="1">
                <a:cs typeface="Calibri Light" panose="020F0302020204030204" pitchFamily="34" charset="0"/>
              </a:rPr>
              <a:t>trollpipistrellen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fi-FI" dirty="0" err="1">
                <a:cs typeface="Calibri Light" panose="020F0302020204030204" pitchFamily="34" charset="0"/>
              </a:rPr>
              <a:t>har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fi-FI" dirty="0" err="1">
                <a:cs typeface="Calibri Light" panose="020F0302020204030204" pitchFamily="34" charset="0"/>
              </a:rPr>
              <a:t>ökat</a:t>
            </a:r>
            <a:r>
              <a:rPr lang="fi-FI" dirty="0">
                <a:cs typeface="Calibri Light" panose="020F0302020204030204" pitchFamily="34" charset="0"/>
              </a:rPr>
              <a:t> </a:t>
            </a:r>
            <a:r>
              <a:rPr lang="sv-SE" dirty="0">
                <a:cs typeface="Calibri Light" panose="020F0302020204030204" pitchFamily="34" charset="0"/>
              </a:rPr>
              <a:t>på försommaren och hösten</a:t>
            </a:r>
          </a:p>
          <a:p>
            <a:pPr lvl="1">
              <a:tabLst>
                <a:tab pos="612000" algn="l"/>
              </a:tabLst>
            </a:pPr>
            <a:r>
              <a:rPr lang="sv-SE" dirty="0">
                <a:cs typeface="Calibri Light" panose="020F0302020204030204" pitchFamily="34" charset="0"/>
              </a:rPr>
              <a:t>Kanske har </a:t>
            </a:r>
            <a:r>
              <a:rPr lang="sv-SE" dirty="0" err="1">
                <a:cs typeface="Calibri Light" panose="020F0302020204030204" pitchFamily="34" charset="0"/>
              </a:rPr>
              <a:t>trollpipistrellen</a:t>
            </a:r>
            <a:r>
              <a:rPr lang="sv-SE" dirty="0">
                <a:cs typeface="Calibri Light" panose="020F0302020204030204" pitchFamily="34" charset="0"/>
              </a:rPr>
              <a:t> ökat inåt landet och det finns fler migrerande fladdermöss vid kusten</a:t>
            </a:r>
          </a:p>
          <a:p>
            <a:pPr lvl="1">
              <a:tabLst>
                <a:tab pos="612000" algn="l"/>
              </a:tabLst>
            </a:pPr>
            <a:r>
              <a:rPr lang="sv" dirty="0"/>
              <a:t>Övervintrar i Finland</a:t>
            </a:r>
          </a:p>
          <a:p>
            <a:pPr lvl="1">
              <a:tabLst>
                <a:tab pos="612000" algn="l"/>
              </a:tabLst>
            </a:pPr>
            <a:endParaRPr lang="sv" dirty="0">
              <a:cs typeface="Calibri Light" panose="020F0302020204030204" pitchFamily="34" charset="0"/>
            </a:endParaRPr>
          </a:p>
          <a:p>
            <a:pPr>
              <a:tabLst>
                <a:tab pos="612000" algn="l"/>
              </a:tabLst>
            </a:pPr>
            <a:r>
              <a:rPr lang="sv" dirty="0"/>
              <a:t>Bara spekulationer - vi behöver mer övervakning!</a:t>
            </a:r>
            <a:endParaRPr lang="sv-SE" dirty="0">
              <a:cs typeface="Calibri Light" panose="020F030202020403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373DD39-BC84-4F1B-AD91-16210E335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660" y="1143703"/>
            <a:ext cx="1270424" cy="1083003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7FFD4F3-7366-AE4F-ADDA-C3667C90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554" y="96366"/>
            <a:ext cx="1598241" cy="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90B3E0-D26A-A9E0-24F9-02A9AADE9851}"/>
              </a:ext>
            </a:extLst>
          </p:cNvPr>
          <p:cNvSpPr/>
          <p:nvPr/>
        </p:nvSpPr>
        <p:spPr>
          <a:xfrm>
            <a:off x="10468554" y="28772"/>
            <a:ext cx="1723446" cy="222986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909042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5C202C-4FBD-DE6D-61D8-78B8DEB1F1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924" y="1444031"/>
            <a:ext cx="7202750" cy="4150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1E2A21-8B6C-4ACE-AA1B-991573F5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 err="1">
                <a:latin typeface="Tw Cen MT Condensed" panose="020B0606020104020203" pitchFamily="34" charset="0"/>
              </a:rPr>
              <a:t>Tack</a:t>
            </a:r>
            <a:r>
              <a:rPr lang="fi-FI" sz="5400" dirty="0">
                <a:latin typeface="Tw Cen MT Condensed" panose="020B0606020104020203" pitchFamily="34" charset="0"/>
              </a:rPr>
              <a:t>!</a:t>
            </a:r>
            <a:endParaRPr lang="LID4096" sz="5400" dirty="0">
              <a:latin typeface="Tw Cen MT Condensed" panose="020B0606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1A892-46FA-461F-BA37-A0D1793E3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158553"/>
            <a:ext cx="9720071" cy="4150807"/>
          </a:xfrm>
        </p:spPr>
        <p:txBody>
          <a:bodyPr lIns="46800"/>
          <a:lstStyle/>
          <a:p>
            <a:pPr>
              <a:buFont typeface="Arial" panose="020B0604020202020204" pitchFamily="34" charset="0"/>
              <a:buChar char="•"/>
              <a:tabLst>
                <a:tab pos="612000" algn="l"/>
              </a:tabLst>
            </a:pPr>
            <a:r>
              <a:rPr lang="fi-FI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Also</a:t>
            </a:r>
            <a:r>
              <a:rPr lang="fi-F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thanks</a:t>
            </a:r>
            <a:r>
              <a:rPr lang="fi-F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to:</a:t>
            </a:r>
          </a:p>
          <a:p>
            <a:pPr marL="128016" lvl="1" indent="0">
              <a:buNone/>
              <a:tabLst>
                <a:tab pos="612000" algn="l"/>
              </a:tabLst>
            </a:pPr>
            <a:endParaRPr lang="fi-FI" sz="2000" dirty="0">
              <a:cs typeface="Calibri Light" panose="020F0302020204030204" pitchFamily="34" charset="0"/>
            </a:endParaRPr>
          </a:p>
          <a:p>
            <a:pPr marL="128016" lvl="1" indent="0">
              <a:buNone/>
              <a:tabLst>
                <a:tab pos="612000" algn="l"/>
              </a:tabLst>
            </a:pPr>
            <a:r>
              <a:rPr lang="fi-FI" sz="2000" dirty="0">
                <a:cs typeface="Calibri Light" panose="020F0302020204030204" pitchFamily="34" charset="0"/>
              </a:rPr>
              <a:t>Kati Suominen</a:t>
            </a:r>
          </a:p>
          <a:p>
            <a:pPr marL="128016" lvl="1" indent="0">
              <a:buNone/>
              <a:tabLst>
                <a:tab pos="612000" algn="l"/>
              </a:tabLst>
            </a:pPr>
            <a:r>
              <a:rPr lang="fi-FI" sz="2000" dirty="0">
                <a:cs typeface="Calibri Light" panose="020F0302020204030204" pitchFamily="34" charset="0"/>
              </a:rPr>
              <a:t>Thomas </a:t>
            </a:r>
            <a:r>
              <a:rPr lang="fi-FI" sz="2000" dirty="0" err="1">
                <a:cs typeface="Calibri Light" panose="020F0302020204030204" pitchFamily="34" charset="0"/>
              </a:rPr>
              <a:t>Lilley</a:t>
            </a:r>
            <a:endParaRPr lang="fi-FI" sz="2000" dirty="0">
              <a:cs typeface="Calibri Light" panose="020F0302020204030204" pitchFamily="34" charset="0"/>
            </a:endParaRPr>
          </a:p>
          <a:p>
            <a:pPr marL="128016" lvl="1" indent="0">
              <a:buNone/>
              <a:tabLst>
                <a:tab pos="612000" algn="l"/>
              </a:tabLst>
            </a:pPr>
            <a:r>
              <a:rPr lang="fi-FI" sz="2000" dirty="0">
                <a:cs typeface="Calibri Light" panose="020F0302020204030204" pitchFamily="34" charset="0"/>
              </a:rPr>
              <a:t>Ville </a:t>
            </a:r>
            <a:r>
              <a:rPr lang="fi-FI" sz="2000" dirty="0" err="1">
                <a:cs typeface="Calibri Light" panose="020F0302020204030204" pitchFamily="34" charset="0"/>
              </a:rPr>
              <a:t>Vasko</a:t>
            </a:r>
            <a:endParaRPr lang="fi-FI" sz="2000" dirty="0">
              <a:cs typeface="Calibri Light" panose="020F0302020204030204" pitchFamily="34" charset="0"/>
            </a:endParaRPr>
          </a:p>
          <a:p>
            <a:pPr marL="128016" lvl="1" indent="0">
              <a:buNone/>
              <a:tabLst>
                <a:tab pos="612000" algn="l"/>
              </a:tabLst>
            </a:pPr>
            <a:r>
              <a:rPr lang="fi-FI" sz="2000" dirty="0">
                <a:cs typeface="Calibri Light" panose="020F0302020204030204" pitchFamily="34" charset="0"/>
              </a:rPr>
              <a:t>Anna Blomberg</a:t>
            </a:r>
          </a:p>
          <a:p>
            <a:pPr marL="128016" lvl="1" indent="0">
              <a:buNone/>
              <a:tabLst>
                <a:tab pos="612000" algn="l"/>
              </a:tabLst>
            </a:pPr>
            <a:r>
              <a:rPr lang="fi-FI" sz="2000" dirty="0">
                <a:cs typeface="Calibri Light" panose="020F0302020204030204" pitchFamily="34" charset="0"/>
              </a:rPr>
              <a:t>Eero Vesterinen</a:t>
            </a:r>
          </a:p>
          <a:p>
            <a:pPr marL="128016" lvl="1" indent="0">
              <a:buNone/>
              <a:tabLst>
                <a:tab pos="612000" algn="l"/>
              </a:tabLst>
            </a:pPr>
            <a:r>
              <a:rPr lang="fi-FI" sz="2000" dirty="0">
                <a:cs typeface="Calibri Light" panose="020F0302020204030204" pitchFamily="34" charset="0"/>
              </a:rPr>
              <a:t>Aleksi Lehikoinen</a:t>
            </a:r>
          </a:p>
          <a:p>
            <a:pPr marL="128016" lvl="1" indent="0">
              <a:buNone/>
              <a:tabLst>
                <a:tab pos="612000" algn="l"/>
              </a:tabLst>
            </a:pPr>
            <a:r>
              <a:rPr lang="fi-FI" sz="2000" dirty="0" err="1">
                <a:cs typeface="Calibri Light" panose="020F0302020204030204" pitchFamily="34" charset="0"/>
              </a:rPr>
              <a:t>Station</a:t>
            </a:r>
            <a:r>
              <a:rPr lang="fi-FI" sz="2000" dirty="0">
                <a:cs typeface="Calibri Light" panose="020F0302020204030204" pitchFamily="34" charset="0"/>
              </a:rPr>
              <a:t> </a:t>
            </a:r>
            <a:r>
              <a:rPr lang="fi-FI" sz="2000" dirty="0" err="1">
                <a:cs typeface="Calibri Light" panose="020F0302020204030204" pitchFamily="34" charset="0"/>
              </a:rPr>
              <a:t>staff</a:t>
            </a:r>
            <a:endParaRPr lang="fi-FI" sz="2000" dirty="0">
              <a:cs typeface="Calibri Light" panose="020F0302020204030204" pitchFamily="34" charset="0"/>
            </a:endParaRPr>
          </a:p>
          <a:p>
            <a:pPr marL="128016" lvl="1" indent="0">
              <a:buNone/>
              <a:tabLst>
                <a:tab pos="612000" algn="l"/>
              </a:tabLst>
            </a:pPr>
            <a:br>
              <a:rPr lang="fi-FI" dirty="0">
                <a:cs typeface="Calibri Light" panose="020F0302020204030204" pitchFamily="34" charset="0"/>
              </a:rPr>
            </a:br>
            <a:endParaRPr lang="fi-FI" dirty="0">
              <a:cs typeface="Calibri Light" panose="020F0302020204030204" pitchFamily="34" charset="0"/>
            </a:endParaRPr>
          </a:p>
          <a:p>
            <a:pPr marL="128016" lvl="1" indent="0">
              <a:buNone/>
              <a:tabLst>
                <a:tab pos="612000" algn="l"/>
              </a:tabLst>
            </a:pPr>
            <a:endParaRPr lang="fi-FI" dirty="0">
              <a:cs typeface="Calibri Light" panose="020F030202020403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373DD39-BC84-4F1B-AD91-16210E335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2" y="5712694"/>
            <a:ext cx="1132172" cy="965147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7FFD4F3-7366-AE4F-ADDA-C3667C90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554" y="96366"/>
            <a:ext cx="1598241" cy="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47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2A21-8B6C-4ACE-AA1B-991573F5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>
                <a:latin typeface="Tw Cen MT Condensed" panose="020B0606020104020203" pitchFamily="34" charset="0"/>
              </a:rPr>
              <a:t>INTRO</a:t>
            </a:r>
            <a:endParaRPr lang="LID4096" sz="5400" dirty="0">
              <a:latin typeface="Tw Cen MT Condensed" panose="020B0606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1A892-46FA-461F-BA37-A0D1793E3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548112" cy="4023360"/>
          </a:xfrm>
        </p:spPr>
        <p:txBody>
          <a:bodyPr lIns="46800"/>
          <a:lstStyle/>
          <a:p>
            <a:pPr>
              <a:buFont typeface="Arial" panose="020B0604020202020204" pitchFamily="34" charset="0"/>
              <a:buChar char="•"/>
              <a:tabLst>
                <a:tab pos="612000" algn="l"/>
              </a:tabLst>
            </a:pPr>
            <a:r>
              <a:rPr lang="sv" dirty="0"/>
              <a:t>Akustisk övervakning av fladdermöss i hela Finland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12000" algn="l"/>
              </a:tabLst>
            </a:pPr>
            <a:r>
              <a:rPr lang="sv" sz="2200" dirty="0"/>
              <a:t>sedan 2015</a:t>
            </a:r>
          </a:p>
          <a:p>
            <a:pPr>
              <a:tabLst>
                <a:tab pos="612000" algn="l"/>
              </a:tabLst>
            </a:pPr>
            <a:r>
              <a:rPr lang="sv" dirty="0"/>
              <a:t>Opublicerad vetenskaplig artikel:</a:t>
            </a:r>
            <a:br>
              <a:rPr lang="sv" dirty="0"/>
            </a:br>
            <a:r>
              <a:rPr lang="sv" dirty="0"/>
              <a:t> </a:t>
            </a:r>
            <a:r>
              <a:rPr lang="sv" sz="2400" dirty="0">
                <a:latin typeface="+mj-lt"/>
                <a:cs typeface="Calibri Light" panose="020F0302020204030204" pitchFamily="34" charset="0"/>
              </a:rPr>
              <a:t>”</a:t>
            </a:r>
            <a:r>
              <a:rPr lang="fi-FI" sz="24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4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Large-scale</a:t>
            </a:r>
            <a:r>
              <a:rPr lang="fi-FI" sz="24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long-</a:t>
            </a:r>
            <a:r>
              <a:rPr lang="fi-FI" sz="24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term</a:t>
            </a:r>
            <a:r>
              <a:rPr lang="fi-FI" sz="24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4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passive-acoustic</a:t>
            </a:r>
            <a:r>
              <a:rPr lang="fi-FI" sz="24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4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monitoring</a:t>
            </a:r>
            <a:r>
              <a:rPr lang="fi-FI" sz="24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4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reveals</a:t>
            </a:r>
            <a:r>
              <a:rPr lang="fi-FI" sz="24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4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spatio-temporal</a:t>
            </a:r>
            <a:r>
              <a:rPr lang="fi-FI" sz="24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4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activity</a:t>
            </a:r>
            <a:r>
              <a:rPr lang="fi-FI" sz="24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4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patterns</a:t>
            </a:r>
            <a:r>
              <a:rPr lang="fi-FI" sz="24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of </a:t>
            </a:r>
            <a:r>
              <a:rPr lang="fi-FI" sz="24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boreal</a:t>
            </a:r>
            <a:r>
              <a:rPr lang="fi-FI" sz="24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400" dirty="0" err="1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bats</a:t>
            </a:r>
            <a:r>
              <a:rPr lang="fi-FI" sz="2400" dirty="0">
                <a:effectLst/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”</a:t>
            </a:r>
          </a:p>
          <a:p>
            <a:pPr>
              <a:tabLst>
                <a:tab pos="612000" algn="l"/>
              </a:tabLst>
            </a:pPr>
            <a:r>
              <a:rPr lang="fi-FI" sz="2400" dirty="0" err="1">
                <a:ea typeface="Calibri" panose="020F0502020204030204" pitchFamily="34" charset="0"/>
                <a:cs typeface="Calibri Light" panose="020F0302020204030204" pitchFamily="34" charset="0"/>
              </a:rPr>
              <a:t>Arter</a:t>
            </a:r>
            <a:r>
              <a:rPr lang="fi-FI" sz="2400" dirty="0">
                <a:ea typeface="Calibri" panose="020F0502020204030204" pitchFamily="34" charset="0"/>
                <a:cs typeface="Calibri Light" panose="020F0302020204030204" pitchFamily="34" charset="0"/>
              </a:rPr>
              <a:t> av </a:t>
            </a:r>
            <a:r>
              <a:rPr lang="fi-FI" sz="2400" dirty="0" err="1">
                <a:ea typeface="Calibri" panose="020F0502020204030204" pitchFamily="34" charset="0"/>
                <a:cs typeface="Calibri Light" panose="020F0302020204030204" pitchFamily="34" charset="0"/>
              </a:rPr>
              <a:t>intresse</a:t>
            </a:r>
            <a:r>
              <a:rPr lang="fi-FI" sz="2400" dirty="0">
                <a:ea typeface="Calibri" panose="020F0502020204030204" pitchFamily="34" charset="0"/>
                <a:cs typeface="Calibri Light" panose="020F0302020204030204" pitchFamily="34" charset="0"/>
              </a:rPr>
              <a:t>: </a:t>
            </a:r>
            <a:r>
              <a:rPr lang="en-FI" sz="2400" dirty="0">
                <a:ea typeface="Calibri" panose="020F0502020204030204" pitchFamily="34" charset="0"/>
                <a:cs typeface="Calibri Light" panose="020F0302020204030204" pitchFamily="34" charset="0"/>
              </a:rPr>
              <a:t>n</a:t>
            </a:r>
            <a:r>
              <a:rPr lang="fi-FI" sz="2400" dirty="0" err="1">
                <a:ea typeface="Calibri" panose="020F0502020204030204" pitchFamily="34" charset="0"/>
                <a:cs typeface="Calibri Light" panose="020F0302020204030204" pitchFamily="34" charset="0"/>
              </a:rPr>
              <a:t>ordfladdermus</a:t>
            </a:r>
            <a:r>
              <a:rPr lang="fi-FI" sz="2400" dirty="0">
                <a:ea typeface="Calibri" panose="020F0502020204030204" pitchFamily="34" charset="0"/>
                <a:cs typeface="Calibri Light" panose="020F0302020204030204" pitchFamily="34" charset="0"/>
              </a:rPr>
              <a:t> (E. </a:t>
            </a:r>
            <a:r>
              <a:rPr lang="fi-FI" sz="2400" dirty="0" err="1">
                <a:ea typeface="Calibri" panose="020F0502020204030204" pitchFamily="34" charset="0"/>
                <a:cs typeface="Calibri Light" panose="020F0302020204030204" pitchFamily="34" charset="0"/>
              </a:rPr>
              <a:t>nilssonii</a:t>
            </a:r>
            <a:r>
              <a:rPr lang="fi-FI" sz="2400" dirty="0">
                <a:ea typeface="Calibri" panose="020F0502020204030204" pitchFamily="34" charset="0"/>
                <a:cs typeface="Calibri Light" panose="020F0302020204030204" pitchFamily="34" charset="0"/>
              </a:rPr>
              <a:t>), </a:t>
            </a:r>
            <a:r>
              <a:rPr lang="fi-FI" sz="2400" dirty="0" err="1">
                <a:ea typeface="Calibri" panose="020F0502020204030204" pitchFamily="34" charset="0"/>
                <a:cs typeface="Calibri Light" panose="020F0302020204030204" pitchFamily="34" charset="0"/>
              </a:rPr>
              <a:t>Myotis</a:t>
            </a:r>
            <a:r>
              <a:rPr lang="fi-FI" sz="2400" dirty="0"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fi-FI" sz="2400" dirty="0" err="1">
                <a:ea typeface="Calibri" panose="020F0502020204030204" pitchFamily="34" charset="0"/>
                <a:cs typeface="Calibri Light" panose="020F0302020204030204" pitchFamily="34" charset="0"/>
              </a:rPr>
              <a:t>spp</a:t>
            </a:r>
            <a:r>
              <a:rPr lang="fi-FI" sz="2400" dirty="0"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  <a:r>
              <a:rPr lang="fi-FI" sz="2400" dirty="0" err="1">
                <a:ea typeface="Calibri" panose="020F0502020204030204" pitchFamily="34" charset="0"/>
                <a:cs typeface="Calibri Light" panose="020F0302020204030204" pitchFamily="34" charset="0"/>
              </a:rPr>
              <a:t>och</a:t>
            </a:r>
            <a:r>
              <a:rPr lang="fi-FI" sz="2400" dirty="0">
                <a:ea typeface="Calibri" panose="020F0502020204030204" pitchFamily="34" charset="0"/>
                <a:cs typeface="Calibri Light" panose="020F0302020204030204" pitchFamily="34" charset="0"/>
              </a:rPr>
              <a:t>  </a:t>
            </a:r>
            <a:br>
              <a:rPr lang="en-FI" sz="2400" dirty="0"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en-FI" sz="2400" dirty="0">
                <a:ea typeface="Calibri" panose="020F0502020204030204" pitchFamily="34" charset="0"/>
                <a:cs typeface="Calibri Light" panose="020F0302020204030204" pitchFamily="34" charset="0"/>
              </a:rPr>
              <a:t>t</a:t>
            </a:r>
            <a:r>
              <a:rPr lang="fi-FI" sz="2400" dirty="0" err="1">
                <a:ea typeface="Calibri" panose="020F0502020204030204" pitchFamily="34" charset="0"/>
                <a:cs typeface="Calibri Light" panose="020F0302020204030204" pitchFamily="34" charset="0"/>
              </a:rPr>
              <a:t>rollpipistrell</a:t>
            </a:r>
            <a:r>
              <a:rPr lang="fi-FI" sz="2400" dirty="0">
                <a:ea typeface="Calibri" panose="020F0502020204030204" pitchFamily="34" charset="0"/>
                <a:cs typeface="Calibri Light" panose="020F0302020204030204" pitchFamily="34" charset="0"/>
              </a:rPr>
              <a:t> (P. </a:t>
            </a:r>
            <a:r>
              <a:rPr lang="fi-FI" sz="2400" dirty="0" err="1">
                <a:ea typeface="Calibri" panose="020F0502020204030204" pitchFamily="34" charset="0"/>
                <a:cs typeface="Calibri Light" panose="020F0302020204030204" pitchFamily="34" charset="0"/>
              </a:rPr>
              <a:t>nathusii</a:t>
            </a:r>
            <a:r>
              <a:rPr lang="fi-FI" sz="2400" dirty="0">
                <a:ea typeface="Calibri" panose="020F0502020204030204" pitchFamily="34" charset="0"/>
                <a:cs typeface="Calibri Light" panose="020F0302020204030204" pitchFamily="34" charset="0"/>
              </a:rPr>
              <a:t>)</a:t>
            </a:r>
            <a:endParaRPr lang="fi-FI" sz="2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tabLst>
                <a:tab pos="612000" algn="l"/>
              </a:tabLst>
            </a:pPr>
            <a:endParaRPr lang="fi-FI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6A5EE-A8C0-DDA6-96EC-F8567518950E}"/>
              </a:ext>
            </a:extLst>
          </p:cNvPr>
          <p:cNvSpPr/>
          <p:nvPr/>
        </p:nvSpPr>
        <p:spPr>
          <a:xfrm>
            <a:off x="4114800" y="5125236"/>
            <a:ext cx="3962400" cy="11379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34B29-8926-013E-5AE1-00C8A0424DC6}"/>
              </a:ext>
            </a:extLst>
          </p:cNvPr>
          <p:cNvSpPr txBox="1"/>
          <p:nvPr/>
        </p:nvSpPr>
        <p:spPr>
          <a:xfrm>
            <a:off x="4532376" y="5239972"/>
            <a:ext cx="31272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612000" algn="l"/>
              </a:tabLst>
            </a:pPr>
            <a:r>
              <a:rPr lang="sv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Fladdermusaktivitet</a:t>
            </a:r>
          </a:p>
          <a:p>
            <a:pPr>
              <a:tabLst>
                <a:tab pos="612000" algn="l"/>
              </a:tabLst>
            </a:pPr>
            <a:r>
              <a:rPr lang="sv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Var?   När?    Hur mycket?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B784270-BD80-913D-2C89-618D01A16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56" y="969696"/>
            <a:ext cx="1270424" cy="1083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4CF838-46CB-7092-75E8-3C2B1447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448" y="2216"/>
            <a:ext cx="1598241" cy="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91E0AC-F485-BB82-2A58-7993B3A41A8A}"/>
              </a:ext>
            </a:extLst>
          </p:cNvPr>
          <p:cNvSpPr/>
          <p:nvPr/>
        </p:nvSpPr>
        <p:spPr>
          <a:xfrm>
            <a:off x="10671164" y="18022"/>
            <a:ext cx="1513574" cy="216056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267301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2A21-8B6C-4ACE-AA1B-991573F5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 err="1">
                <a:latin typeface="Tw Cen MT Condensed" panose="020B0606020104020203" pitchFamily="34" charset="0"/>
              </a:rPr>
              <a:t>övervakningsplatser</a:t>
            </a:r>
            <a:endParaRPr lang="LID4096" sz="5400" dirty="0">
              <a:latin typeface="Tw Cen MT Condensed" panose="020B0606020104020203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373DD39-BC84-4F1B-AD91-16210E335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2" y="5594838"/>
            <a:ext cx="1270424" cy="1083003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7FFD4F3-7366-AE4F-ADDA-C3667C90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554" y="96366"/>
            <a:ext cx="1598241" cy="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D82E63-DA2E-FD1D-BBFA-4C61F8D34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190" y="180159"/>
            <a:ext cx="6421810" cy="66778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F5B4CC-274E-B84A-A7C0-6EF083DC793E}"/>
              </a:ext>
            </a:extLst>
          </p:cNvPr>
          <p:cNvSpPr/>
          <p:nvPr/>
        </p:nvSpPr>
        <p:spPr>
          <a:xfrm>
            <a:off x="-1" y="5141167"/>
            <a:ext cx="2052735" cy="171683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2DD02A-8E2D-E1F5-B413-340D10CD486F}"/>
              </a:ext>
            </a:extLst>
          </p:cNvPr>
          <p:cNvSpPr/>
          <p:nvPr/>
        </p:nvSpPr>
        <p:spPr>
          <a:xfrm>
            <a:off x="10501659" y="69456"/>
            <a:ext cx="1690341" cy="103152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388CF-A865-91BC-EDB9-99DB8F7BD434}"/>
              </a:ext>
            </a:extLst>
          </p:cNvPr>
          <p:cNvSpPr txBox="1"/>
          <p:nvPr/>
        </p:nvSpPr>
        <p:spPr>
          <a:xfrm>
            <a:off x="3960204" y="2650219"/>
            <a:ext cx="41919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/>
              <a:t>x25 </a:t>
            </a:r>
            <a:br>
              <a:rPr lang="fi-FI" sz="4400" dirty="0"/>
            </a:br>
            <a:r>
              <a:rPr lang="fi-FI" sz="2400" dirty="0"/>
              <a:t>(2-3/</a:t>
            </a:r>
            <a:r>
              <a:rPr lang="fi-FI" sz="2400" dirty="0" err="1"/>
              <a:t>station</a:t>
            </a:r>
            <a:r>
              <a:rPr lang="fi-FI" sz="2400" dirty="0"/>
              <a:t>)</a:t>
            </a:r>
            <a:endParaRPr lang="en-FI" sz="2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87BF63-1927-2453-E035-DF03A5C1E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21" y="2123570"/>
            <a:ext cx="3752832" cy="6466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E246BB-5132-3D83-62CF-E9074887A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294" y="1879153"/>
            <a:ext cx="2868910" cy="1922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33A1CC-0909-B6AD-920C-F6C58F9E875A}"/>
              </a:ext>
            </a:extLst>
          </p:cNvPr>
          <p:cNvSpPr txBox="1"/>
          <p:nvPr/>
        </p:nvSpPr>
        <p:spPr>
          <a:xfrm rot="18695204">
            <a:off x="6677671" y="3296701"/>
            <a:ext cx="885324" cy="2645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1100" dirty="0">
                <a:solidFill>
                  <a:schemeClr val="bg2">
                    <a:lumMod val="90000"/>
                  </a:schemeClr>
                </a:solidFill>
              </a:rPr>
              <a:t>(inga data)</a:t>
            </a:r>
            <a:endParaRPr lang="en-FI" sz="11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716F2-33AC-7B13-C937-FAD57C69ADE5}"/>
              </a:ext>
            </a:extLst>
          </p:cNvPr>
          <p:cNvSpPr txBox="1"/>
          <p:nvPr/>
        </p:nvSpPr>
        <p:spPr>
          <a:xfrm rot="20481747">
            <a:off x="7735253" y="540355"/>
            <a:ext cx="31438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>
                <a:solidFill>
                  <a:srgbClr val="FF0000"/>
                </a:solidFill>
              </a:rPr>
              <a:t>Inte</a:t>
            </a:r>
            <a:r>
              <a:rPr lang="fi-FI" sz="2400" dirty="0">
                <a:solidFill>
                  <a:srgbClr val="FF0000"/>
                </a:solidFill>
              </a:rPr>
              <a:t> </a:t>
            </a:r>
            <a:r>
              <a:rPr lang="fi-FI" sz="2400" dirty="0" err="1">
                <a:solidFill>
                  <a:srgbClr val="FF0000"/>
                </a:solidFill>
              </a:rPr>
              <a:t>många</a:t>
            </a:r>
            <a:r>
              <a:rPr lang="fi-FI" sz="2400" dirty="0">
                <a:solidFill>
                  <a:srgbClr val="FF0000"/>
                </a:solidFill>
              </a:rPr>
              <a:t> </a:t>
            </a:r>
            <a:r>
              <a:rPr lang="fi-FI" sz="2400" dirty="0" err="1">
                <a:solidFill>
                  <a:srgbClr val="FF0000"/>
                </a:solidFill>
              </a:rPr>
              <a:t>fladdermöss</a:t>
            </a:r>
            <a:br>
              <a:rPr lang="fi-FI" sz="2400" dirty="0">
                <a:solidFill>
                  <a:srgbClr val="FF0000"/>
                </a:solidFill>
              </a:rPr>
            </a:br>
            <a:r>
              <a:rPr lang="fi-FI" sz="3200" dirty="0" err="1">
                <a:solidFill>
                  <a:srgbClr val="FF0000"/>
                </a:solidFill>
              </a:rPr>
              <a:t>Utesluten</a:t>
            </a:r>
            <a:endParaRPr lang="en-FI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F05398-A254-27FE-CFAD-2C20F45BFF96}"/>
              </a:ext>
            </a:extLst>
          </p:cNvPr>
          <p:cNvSpPr txBox="1"/>
          <p:nvPr/>
        </p:nvSpPr>
        <p:spPr>
          <a:xfrm>
            <a:off x="2052734" y="4910642"/>
            <a:ext cx="2192694" cy="1015663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sv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utomatisk identifiering</a:t>
            </a:r>
            <a:r>
              <a:rPr lang="en-F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med </a:t>
            </a:r>
            <a:r>
              <a:rPr lang="en-FI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SonoChiro</a:t>
            </a:r>
            <a:endParaRPr lang="en-FI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900204-D1DF-B663-7454-01EA61F2D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23009" y="4753032"/>
            <a:ext cx="2790095" cy="48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33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2A21-8B6C-4ACE-AA1B-991573F5E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207561" cy="1499616"/>
          </a:xfrm>
        </p:spPr>
        <p:txBody>
          <a:bodyPr>
            <a:normAutofit/>
          </a:bodyPr>
          <a:lstStyle/>
          <a:p>
            <a:r>
              <a:rPr lang="fi-FI" sz="5400" dirty="0">
                <a:latin typeface="Tw Cen MT Condensed" panose="020B0606020104020203" pitchFamily="34" charset="0"/>
              </a:rPr>
              <a:t>Time</a:t>
            </a:r>
            <a:endParaRPr lang="LID4096" sz="5400" dirty="0">
              <a:latin typeface="Tw Cen MT Condensed" panose="020B0606020104020203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373DD39-BC84-4F1B-AD91-16210E335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2" y="5594838"/>
            <a:ext cx="1270424" cy="1083003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7FFD4F3-7366-AE4F-ADDA-C3667C90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554" y="96366"/>
            <a:ext cx="1598241" cy="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5FBE5A-8718-B686-BAEA-2534122CB27A}"/>
              </a:ext>
            </a:extLst>
          </p:cNvPr>
          <p:cNvSpPr txBox="1"/>
          <p:nvPr/>
        </p:nvSpPr>
        <p:spPr>
          <a:xfrm>
            <a:off x="5181599" y="6130393"/>
            <a:ext cx="585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exempel</a:t>
            </a: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i-FI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30 %</a:t>
            </a:r>
            <a:r>
              <a:rPr lang="fi-FI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FI" sz="32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fi-FI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aktivitet</a:t>
            </a:r>
            <a:r>
              <a:rPr lang="fi-FI" sz="3200" b="1" dirty="0">
                <a:latin typeface="Calibri" panose="020F0502020204030204" pitchFamily="34" charset="0"/>
                <a:cs typeface="Calibri" panose="020F0502020204030204" pitchFamily="34" charset="0"/>
              </a:rPr>
              <a:t> 0.3</a:t>
            </a:r>
            <a:endParaRPr lang="en-FI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752AE8-C043-1362-7200-8B9257B45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26" y="1926583"/>
            <a:ext cx="3886318" cy="42801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97AC22-B426-CCFC-006A-C578FA38EEA2}"/>
              </a:ext>
            </a:extLst>
          </p:cNvPr>
          <p:cNvSpPr/>
          <p:nvPr/>
        </p:nvSpPr>
        <p:spPr>
          <a:xfrm>
            <a:off x="-1" y="5141167"/>
            <a:ext cx="2052735" cy="171683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67D147-1217-2902-1C64-F4D0F60E6738}"/>
              </a:ext>
            </a:extLst>
          </p:cNvPr>
          <p:cNvSpPr/>
          <p:nvPr/>
        </p:nvSpPr>
        <p:spPr>
          <a:xfrm>
            <a:off x="10501659" y="69456"/>
            <a:ext cx="1690341" cy="103152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B50A88-AE70-1F07-EBEF-74B1CB0D0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040" y="986651"/>
            <a:ext cx="5207561" cy="50346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6DA5B4-BC2E-D658-CA37-B69B390F9092}"/>
              </a:ext>
            </a:extLst>
          </p:cNvPr>
          <p:cNvSpPr txBox="1"/>
          <p:nvPr/>
        </p:nvSpPr>
        <p:spPr>
          <a:xfrm rot="1448291">
            <a:off x="8416303" y="1025206"/>
            <a:ext cx="3579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" sz="2400" dirty="0"/>
              <a:t>daglig övervakningsperiod</a:t>
            </a:r>
            <a:endParaRPr lang="en-FI" sz="2400" dirty="0"/>
          </a:p>
        </p:txBody>
      </p:sp>
    </p:spTree>
    <p:extLst>
      <p:ext uri="{BB962C8B-B14F-4D97-AF65-F5344CB8AC3E}">
        <p14:creationId xmlns:p14="http://schemas.microsoft.com/office/powerpoint/2010/main" val="359371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2A21-8B6C-4ACE-AA1B-991573F5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dirty="0" err="1">
                <a:latin typeface="Tw Cen MT Condensed" panose="020B0606020104020203" pitchFamily="34" charset="0"/>
              </a:rPr>
              <a:t>Modellen</a:t>
            </a:r>
            <a:r>
              <a:rPr lang="fi-FI" sz="4800" dirty="0">
                <a:latin typeface="Tw Cen MT Condensed" panose="020B0606020104020203" pitchFamily="34" charset="0"/>
              </a:rPr>
              <a:t> för </a:t>
            </a:r>
            <a:r>
              <a:rPr lang="fi-FI" sz="4800" dirty="0" err="1">
                <a:latin typeface="Tw Cen MT Condensed" panose="020B0606020104020203" pitchFamily="34" charset="0"/>
              </a:rPr>
              <a:t>NordFladdermus</a:t>
            </a:r>
            <a:r>
              <a:rPr lang="fi-FI" sz="4800" dirty="0">
                <a:latin typeface="Tw Cen MT Condensed" panose="020B0606020104020203" pitchFamily="34" charset="0"/>
              </a:rPr>
              <a:t> &amp; </a:t>
            </a:r>
            <a:r>
              <a:rPr lang="fi-FI" sz="4800" dirty="0" err="1">
                <a:latin typeface="Tw Cen MT Condensed" panose="020B0606020104020203" pitchFamily="34" charset="0"/>
              </a:rPr>
              <a:t>Myotis</a:t>
            </a:r>
            <a:endParaRPr lang="LID4096" sz="4800" dirty="0">
              <a:latin typeface="Tw Cen MT Condensed" panose="020B0606020104020203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373DD39-BC84-4F1B-AD91-16210E335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2" y="5594838"/>
            <a:ext cx="1270424" cy="1083003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7FFD4F3-7366-AE4F-ADDA-C3667C90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554" y="96366"/>
            <a:ext cx="1598241" cy="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1F6CD-1EF9-2310-28D1-E8E900057EFF}"/>
              </a:ext>
            </a:extLst>
          </p:cNvPr>
          <p:cNvSpPr txBox="1"/>
          <p:nvPr/>
        </p:nvSpPr>
        <p:spPr>
          <a:xfrm>
            <a:off x="1024128" y="2412592"/>
            <a:ext cx="1104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/>
              <a:t>Aktivitet</a:t>
            </a:r>
            <a:r>
              <a:rPr lang="fi-FI" sz="3600" dirty="0"/>
              <a:t> =  </a:t>
            </a:r>
            <a:r>
              <a:rPr lang="fi-FI" sz="3600" dirty="0" err="1"/>
              <a:t>År</a:t>
            </a:r>
            <a:r>
              <a:rPr lang="fi-FI" sz="3600" dirty="0"/>
              <a:t>  +  </a:t>
            </a:r>
            <a:r>
              <a:rPr lang="fi-FI" sz="3600" dirty="0" err="1"/>
              <a:t>Latitud</a:t>
            </a:r>
            <a:r>
              <a:rPr lang="fi-FI" sz="3600" dirty="0"/>
              <a:t>  +  </a:t>
            </a:r>
            <a:r>
              <a:rPr lang="fi-FI" sz="3600" dirty="0" err="1">
                <a:solidFill>
                  <a:srgbClr val="001C00"/>
                </a:solidFill>
                <a:highlight>
                  <a:srgbClr val="F6C700"/>
                </a:highlight>
              </a:rPr>
              <a:t>Period</a:t>
            </a:r>
            <a:r>
              <a:rPr lang="fi-FI" sz="3600" dirty="0">
                <a:solidFill>
                  <a:srgbClr val="001C00"/>
                </a:solidFill>
              </a:rPr>
              <a:t>  </a:t>
            </a:r>
            <a:r>
              <a:rPr lang="fi-FI" sz="3600" dirty="0"/>
              <a:t>+  </a:t>
            </a:r>
            <a:r>
              <a:rPr lang="fi-FI" sz="3600" dirty="0" err="1"/>
              <a:t>Latitud</a:t>
            </a:r>
            <a:r>
              <a:rPr lang="fi-FI" sz="3600" dirty="0"/>
              <a:t>*</a:t>
            </a:r>
            <a:r>
              <a:rPr lang="fi-FI" sz="3600" dirty="0" err="1"/>
              <a:t>Period</a:t>
            </a:r>
            <a:r>
              <a:rPr lang="fi-FI" sz="3600" dirty="0"/>
              <a:t> </a:t>
            </a:r>
            <a:endParaRPr lang="en-FI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C37CC9-A831-E425-8947-A8E479A49775}"/>
              </a:ext>
            </a:extLst>
          </p:cNvPr>
          <p:cNvSpPr/>
          <p:nvPr/>
        </p:nvSpPr>
        <p:spPr>
          <a:xfrm>
            <a:off x="-1" y="5141167"/>
            <a:ext cx="2052735" cy="171683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0341C-8503-5E47-6CD2-A9F5DD24F824}"/>
              </a:ext>
            </a:extLst>
          </p:cNvPr>
          <p:cNvSpPr/>
          <p:nvPr/>
        </p:nvSpPr>
        <p:spPr>
          <a:xfrm>
            <a:off x="10501659" y="69456"/>
            <a:ext cx="1690341" cy="103152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38FA41-D745-6488-2891-C5F7A3A28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99" y="4389120"/>
            <a:ext cx="10444661" cy="22887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595108-0170-7841-D9F8-56945F214212}"/>
              </a:ext>
            </a:extLst>
          </p:cNvPr>
          <p:cNvSpPr txBox="1"/>
          <p:nvPr/>
        </p:nvSpPr>
        <p:spPr>
          <a:xfrm>
            <a:off x="1381126" y="1882515"/>
            <a:ext cx="82284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0 - 1</a:t>
            </a:r>
            <a:endParaRPr lang="en-FI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62055B-1F77-FD5E-8B60-038FD6FEC476}"/>
              </a:ext>
            </a:extLst>
          </p:cNvPr>
          <p:cNvSpPr/>
          <p:nvPr/>
        </p:nvSpPr>
        <p:spPr>
          <a:xfrm>
            <a:off x="4307840" y="1924147"/>
            <a:ext cx="1656080" cy="4884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</a:rPr>
              <a:t>60 - 66</a:t>
            </a:r>
            <a:r>
              <a:rPr lang="en-FI" sz="2400" dirty="0">
                <a:solidFill>
                  <a:schemeClr val="tx1"/>
                </a:solidFill>
              </a:rPr>
              <a:t>°</a:t>
            </a:r>
            <a:r>
              <a:rPr lang="fi-FI" sz="2400" dirty="0">
                <a:solidFill>
                  <a:schemeClr val="tx1"/>
                </a:solidFill>
              </a:rPr>
              <a:t>N</a:t>
            </a:r>
            <a:endParaRPr lang="en-FI" sz="24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215B2D-F20F-A8EA-CF60-3983B5DC8196}"/>
              </a:ext>
            </a:extLst>
          </p:cNvPr>
          <p:cNvSpPr/>
          <p:nvPr/>
        </p:nvSpPr>
        <p:spPr>
          <a:xfrm>
            <a:off x="2591214" y="3170806"/>
            <a:ext cx="1808066" cy="4884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</a:rPr>
              <a:t>2015 - 2021</a:t>
            </a:r>
            <a:endParaRPr lang="en-FI" sz="24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752875-2F64-DEC0-E094-46D4769A25B9}"/>
              </a:ext>
            </a:extLst>
          </p:cNvPr>
          <p:cNvSpPr/>
          <p:nvPr/>
        </p:nvSpPr>
        <p:spPr>
          <a:xfrm>
            <a:off x="6047621" y="3177508"/>
            <a:ext cx="2273252" cy="78735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2 veckor lång del av säsongen</a:t>
            </a:r>
            <a:endParaRPr lang="en-FI" sz="2400" dirty="0">
              <a:solidFill>
                <a:schemeClr val="tx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7C16530-157A-F059-5F47-89B7B3795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600" y="3483184"/>
            <a:ext cx="888619" cy="79765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14C22CF-A52C-505F-9C21-80D31A16C311}"/>
              </a:ext>
            </a:extLst>
          </p:cNvPr>
          <p:cNvSpPr/>
          <p:nvPr/>
        </p:nvSpPr>
        <p:spPr>
          <a:xfrm>
            <a:off x="8970368" y="1917290"/>
            <a:ext cx="1808066" cy="4884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</a:rPr>
              <a:t>Interaktion</a:t>
            </a:r>
            <a:endParaRPr lang="en-FI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9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4">
            <a:extLst>
              <a:ext uri="{FF2B5EF4-FFF2-40B4-BE49-F238E27FC236}">
                <a16:creationId xmlns:a16="http://schemas.microsoft.com/office/drawing/2014/main" id="{7819C30F-06EF-3DDB-2BB0-F106F3715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554" y="96366"/>
            <a:ext cx="1598241" cy="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BB37723-7D08-C6A6-A40E-E1EC13D0E05E}"/>
              </a:ext>
            </a:extLst>
          </p:cNvPr>
          <p:cNvSpPr/>
          <p:nvPr/>
        </p:nvSpPr>
        <p:spPr>
          <a:xfrm>
            <a:off x="10468554" y="71711"/>
            <a:ext cx="1723446" cy="222986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2297-FBE6-4A34-E4E3-3F1EE58D5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Årlig</a:t>
            </a:r>
            <a:r>
              <a:rPr lang="fi-FI" dirty="0"/>
              <a:t> </a:t>
            </a:r>
            <a:r>
              <a:rPr lang="fi-FI" dirty="0" err="1"/>
              <a:t>förändring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Av </a:t>
            </a:r>
            <a:r>
              <a:rPr lang="fi-FI" dirty="0" err="1"/>
              <a:t>aktivitet</a:t>
            </a:r>
            <a:endParaRPr lang="en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C9FFE9-1E76-08D1-0E1D-9D622AE65D71}"/>
              </a:ext>
            </a:extLst>
          </p:cNvPr>
          <p:cNvSpPr txBox="1"/>
          <p:nvPr/>
        </p:nvSpPr>
        <p:spPr>
          <a:xfrm>
            <a:off x="952037" y="3816178"/>
            <a:ext cx="2255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Aktivitet</a:t>
            </a:r>
            <a:r>
              <a:rPr lang="fi-FI" sz="2400" dirty="0"/>
              <a:t> av</a:t>
            </a:r>
            <a:br>
              <a:rPr lang="fi-FI" sz="2400" dirty="0"/>
            </a:br>
            <a:r>
              <a:rPr lang="fi-FI" sz="2400" dirty="0" err="1"/>
              <a:t>Nordfladdermus</a:t>
            </a:r>
            <a:endParaRPr lang="en-FI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91A990-4ABA-DC76-8966-880A1F008821}"/>
              </a:ext>
            </a:extLst>
          </p:cNvPr>
          <p:cNvSpPr txBox="1"/>
          <p:nvPr/>
        </p:nvSpPr>
        <p:spPr>
          <a:xfrm>
            <a:off x="10537439" y="3816178"/>
            <a:ext cx="1840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Aktivitet</a:t>
            </a:r>
            <a:r>
              <a:rPr lang="fi-FI" sz="2400" dirty="0"/>
              <a:t> av</a:t>
            </a:r>
            <a:br>
              <a:rPr lang="fi-FI" sz="2400" dirty="0"/>
            </a:br>
            <a:r>
              <a:rPr lang="fi-FI" sz="2400" dirty="0" err="1"/>
              <a:t>Myotis</a:t>
            </a:r>
            <a:r>
              <a:rPr lang="fi-FI" sz="2400" dirty="0"/>
              <a:t> </a:t>
            </a:r>
            <a:r>
              <a:rPr lang="fi-FI" sz="2400" dirty="0" err="1"/>
              <a:t>spp</a:t>
            </a:r>
            <a:r>
              <a:rPr lang="fi-FI" dirty="0"/>
              <a:t>.</a:t>
            </a:r>
            <a:endParaRPr lang="en-FI" dirty="0"/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54771DCE-1608-8E54-1F18-78897E0D2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7" y="5813925"/>
            <a:ext cx="1093991" cy="93259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1D2DAFD-B130-042C-55A4-16211AD17104}"/>
              </a:ext>
            </a:extLst>
          </p:cNvPr>
          <p:cNvSpPr/>
          <p:nvPr/>
        </p:nvSpPr>
        <p:spPr>
          <a:xfrm>
            <a:off x="-1" y="5663521"/>
            <a:ext cx="1315625" cy="119447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3541CB9-6F11-A6D3-59DD-6868602F9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184" y="1265599"/>
            <a:ext cx="7069082" cy="56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01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2A21-8B6C-4ACE-AA1B-991573F5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>
                <a:latin typeface="Tw Cen MT Condensed" panose="020B0606020104020203" pitchFamily="34" charset="0"/>
              </a:rPr>
              <a:t>NORDFLADDERMUS  </a:t>
            </a:r>
            <a:r>
              <a:rPr lang="fi-FI" sz="2800" dirty="0">
                <a:latin typeface="Tw Cen MT Condensed" panose="020B0606020104020203" pitchFamily="34" charset="0"/>
              </a:rPr>
              <a:t>(</a:t>
            </a:r>
            <a:r>
              <a:rPr lang="fi-FI" sz="2800" dirty="0" err="1">
                <a:latin typeface="Tw Cen MT Condensed" panose="020B0606020104020203" pitchFamily="34" charset="0"/>
              </a:rPr>
              <a:t>period</a:t>
            </a:r>
            <a:r>
              <a:rPr lang="fi-FI" sz="2800" dirty="0">
                <a:latin typeface="Tw Cen MT Condensed" panose="020B0606020104020203" pitchFamily="34" charset="0"/>
              </a:rPr>
              <a:t> &amp; </a:t>
            </a:r>
            <a:r>
              <a:rPr lang="fi-FI" sz="2800" dirty="0" err="1">
                <a:latin typeface="Tw Cen MT Condensed" panose="020B0606020104020203" pitchFamily="34" charset="0"/>
              </a:rPr>
              <a:t>latitud</a:t>
            </a:r>
            <a:r>
              <a:rPr lang="fi-FI" sz="2800" dirty="0">
                <a:latin typeface="Tw Cen MT Condensed" panose="020B0606020104020203" pitchFamily="34" charset="0"/>
              </a:rPr>
              <a:t>) </a:t>
            </a:r>
            <a:endParaRPr lang="LID4096" sz="2800" dirty="0">
              <a:latin typeface="Tw Cen MT Condensed" panose="020B0606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DF6DD4-7737-5957-C99C-F7956A3CD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14" y="1965630"/>
            <a:ext cx="6342947" cy="4203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B99304-80F4-8D7C-38C7-C2303C7E9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5"/>
          <a:stretch/>
        </p:blipFill>
        <p:spPr>
          <a:xfrm>
            <a:off x="7328526" y="1003261"/>
            <a:ext cx="4728810" cy="5370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57E595-0DAD-41C1-E140-B3E49DAB7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357" y="6226179"/>
            <a:ext cx="3484880" cy="451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482013-2A45-A731-0EA5-DC68759C3153}"/>
              </a:ext>
            </a:extLst>
          </p:cNvPr>
          <p:cNvSpPr txBox="1"/>
          <p:nvPr/>
        </p:nvSpPr>
        <p:spPr>
          <a:xfrm>
            <a:off x="10627796" y="2897727"/>
            <a:ext cx="95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2"/>
                </a:solidFill>
              </a:rPr>
              <a:t>66 </a:t>
            </a:r>
            <a:r>
              <a:rPr lang="en-FI" sz="1800" dirty="0">
                <a:solidFill>
                  <a:schemeClr val="bg2"/>
                </a:solidFill>
              </a:rPr>
              <a:t>°</a:t>
            </a:r>
            <a:r>
              <a:rPr lang="fi-FI" sz="1800" dirty="0">
                <a:solidFill>
                  <a:schemeClr val="bg2"/>
                </a:solidFill>
              </a:rPr>
              <a:t>N</a:t>
            </a:r>
            <a:endParaRPr lang="en-FI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3179B-275F-B8AE-3D00-46DC7CE6C5F0}"/>
              </a:ext>
            </a:extLst>
          </p:cNvPr>
          <p:cNvSpPr txBox="1"/>
          <p:nvPr/>
        </p:nvSpPr>
        <p:spPr>
          <a:xfrm>
            <a:off x="10658630" y="360766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65 </a:t>
            </a:r>
            <a:r>
              <a:rPr lang="en-FI" sz="1800" dirty="0">
                <a:solidFill>
                  <a:schemeClr val="tx1"/>
                </a:solidFill>
              </a:rPr>
              <a:t>°</a:t>
            </a:r>
            <a:r>
              <a:rPr lang="fi-FI" sz="1800" dirty="0">
                <a:solidFill>
                  <a:schemeClr val="tx1"/>
                </a:solidFill>
              </a:rPr>
              <a:t>N</a:t>
            </a:r>
            <a:endParaRPr lang="en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BCEAC-593E-BE3E-C155-6C266106D04B}"/>
              </a:ext>
            </a:extLst>
          </p:cNvPr>
          <p:cNvSpPr txBox="1"/>
          <p:nvPr/>
        </p:nvSpPr>
        <p:spPr>
          <a:xfrm>
            <a:off x="10955816" y="454707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63 </a:t>
            </a:r>
            <a:r>
              <a:rPr lang="en-FI" sz="1800" dirty="0">
                <a:solidFill>
                  <a:schemeClr val="tx1"/>
                </a:solidFill>
              </a:rPr>
              <a:t>°</a:t>
            </a:r>
            <a:r>
              <a:rPr lang="fi-FI" sz="1800" dirty="0">
                <a:solidFill>
                  <a:schemeClr val="tx1"/>
                </a:solidFill>
              </a:rPr>
              <a:t>N</a:t>
            </a:r>
            <a:endParaRPr lang="en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704D59-8A48-81B8-3DC0-DBF2597AE9A6}"/>
              </a:ext>
            </a:extLst>
          </p:cNvPr>
          <p:cNvSpPr txBox="1"/>
          <p:nvPr/>
        </p:nvSpPr>
        <p:spPr>
          <a:xfrm>
            <a:off x="10599270" y="5334449"/>
            <a:ext cx="86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61 </a:t>
            </a:r>
            <a:r>
              <a:rPr lang="en-FI" sz="1800" dirty="0">
                <a:solidFill>
                  <a:schemeClr val="tx1"/>
                </a:solidFill>
              </a:rPr>
              <a:t>°</a:t>
            </a:r>
            <a:r>
              <a:rPr lang="fi-FI" sz="1800" dirty="0">
                <a:solidFill>
                  <a:schemeClr val="tx1"/>
                </a:solidFill>
              </a:rPr>
              <a:t>N</a:t>
            </a:r>
            <a:endParaRPr lang="en-FI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8ABFD3-4FD3-6949-3F10-BA232180435E}"/>
              </a:ext>
            </a:extLst>
          </p:cNvPr>
          <p:cNvSpPr txBox="1"/>
          <p:nvPr/>
        </p:nvSpPr>
        <p:spPr>
          <a:xfrm>
            <a:off x="10160121" y="5930284"/>
            <a:ext cx="102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60 </a:t>
            </a:r>
            <a:r>
              <a:rPr lang="en-FI" sz="1800" dirty="0">
                <a:solidFill>
                  <a:schemeClr val="tx1"/>
                </a:solidFill>
              </a:rPr>
              <a:t>°</a:t>
            </a:r>
            <a:r>
              <a:rPr lang="fi-FI" sz="1800" dirty="0">
                <a:solidFill>
                  <a:schemeClr val="tx1"/>
                </a:solidFill>
              </a:rPr>
              <a:t>N</a:t>
            </a:r>
            <a:endParaRPr lang="en-FI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DBB3EBE-4DE7-1760-D33A-8E13AF1B4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56" y="969696"/>
            <a:ext cx="1270424" cy="1083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737C83-680D-673A-83D9-66DE815E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448" y="2216"/>
            <a:ext cx="1598241" cy="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1670E4-A4A7-56EB-8774-CC1669372DA6}"/>
              </a:ext>
            </a:extLst>
          </p:cNvPr>
          <p:cNvSpPr/>
          <p:nvPr/>
        </p:nvSpPr>
        <p:spPr>
          <a:xfrm>
            <a:off x="10671164" y="18022"/>
            <a:ext cx="1513574" cy="216056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17225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2A21-8B6C-4ACE-AA1B-991573F5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 dirty="0" err="1">
                <a:latin typeface="Tw Cen MT Condensed" panose="020B0606020104020203" pitchFamily="34" charset="0"/>
              </a:rPr>
              <a:t>Myotis</a:t>
            </a:r>
            <a:r>
              <a:rPr lang="fi-FI" sz="5400" dirty="0">
                <a:latin typeface="Tw Cen MT Condensed" panose="020B0606020104020203" pitchFamily="34" charset="0"/>
              </a:rPr>
              <a:t> SPP.  </a:t>
            </a:r>
            <a:r>
              <a:rPr kumimoji="0" lang="fi-FI" sz="28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 pitchFamily="34" charset="0"/>
                <a:ea typeface="+mj-ea"/>
                <a:cs typeface="+mj-cs"/>
              </a:rPr>
              <a:t>(</a:t>
            </a:r>
            <a:r>
              <a:rPr kumimoji="0" lang="fi-FI" sz="2800" b="0" i="0" u="none" strike="noStrike" kern="1200" cap="all" spc="1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 pitchFamily="34" charset="0"/>
                <a:ea typeface="+mj-ea"/>
                <a:cs typeface="+mj-cs"/>
              </a:rPr>
              <a:t>period</a:t>
            </a:r>
            <a:r>
              <a:rPr kumimoji="0" lang="fi-FI" sz="28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 pitchFamily="34" charset="0"/>
                <a:ea typeface="+mj-ea"/>
                <a:cs typeface="+mj-cs"/>
              </a:rPr>
              <a:t> &amp; </a:t>
            </a:r>
            <a:r>
              <a:rPr kumimoji="0" lang="fi-FI" sz="2800" b="0" i="0" u="none" strike="noStrike" kern="1200" cap="all" spc="1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 pitchFamily="34" charset="0"/>
                <a:ea typeface="+mj-ea"/>
                <a:cs typeface="+mj-cs"/>
              </a:rPr>
              <a:t>latitud</a:t>
            </a:r>
            <a:r>
              <a:rPr kumimoji="0" lang="fi-FI" sz="28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 pitchFamily="34" charset="0"/>
                <a:ea typeface="+mj-ea"/>
                <a:cs typeface="+mj-cs"/>
              </a:rPr>
              <a:t>) </a:t>
            </a:r>
            <a:endParaRPr lang="LID4096" sz="5400" dirty="0">
              <a:latin typeface="Tw Cen MT Condensed" panose="020B06060201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B99304-80F4-8D7C-38C7-C2303C7E9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5"/>
          <a:stretch/>
        </p:blipFill>
        <p:spPr>
          <a:xfrm>
            <a:off x="7328526" y="1003261"/>
            <a:ext cx="4728810" cy="5370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57E595-0DAD-41C1-E140-B3E49DAB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845" y="6272784"/>
            <a:ext cx="3484880" cy="451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B51B46-B94E-70CE-1191-5BA3B51D9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78" y="1810453"/>
            <a:ext cx="5918212" cy="4462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DC4289-AD2A-82AB-2051-844F32E90AAF}"/>
              </a:ext>
            </a:extLst>
          </p:cNvPr>
          <p:cNvSpPr txBox="1"/>
          <p:nvPr/>
        </p:nvSpPr>
        <p:spPr>
          <a:xfrm>
            <a:off x="10627796" y="2897727"/>
            <a:ext cx="95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2"/>
                </a:solidFill>
              </a:rPr>
              <a:t>66 </a:t>
            </a:r>
            <a:r>
              <a:rPr lang="en-FI" sz="1800" dirty="0">
                <a:solidFill>
                  <a:schemeClr val="bg2"/>
                </a:solidFill>
              </a:rPr>
              <a:t>°</a:t>
            </a:r>
            <a:r>
              <a:rPr lang="fi-FI" sz="1800" dirty="0">
                <a:solidFill>
                  <a:schemeClr val="bg2"/>
                </a:solidFill>
              </a:rPr>
              <a:t>N</a:t>
            </a:r>
            <a:endParaRPr lang="en-FI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BA1AA-254D-9DEB-F790-1B7B7758463F}"/>
              </a:ext>
            </a:extLst>
          </p:cNvPr>
          <p:cNvSpPr txBox="1"/>
          <p:nvPr/>
        </p:nvSpPr>
        <p:spPr>
          <a:xfrm>
            <a:off x="10658630" y="360766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65 </a:t>
            </a:r>
            <a:r>
              <a:rPr lang="en-FI" sz="1800" dirty="0">
                <a:solidFill>
                  <a:schemeClr val="tx1"/>
                </a:solidFill>
              </a:rPr>
              <a:t>°</a:t>
            </a:r>
            <a:r>
              <a:rPr lang="fi-FI" sz="1800" dirty="0">
                <a:solidFill>
                  <a:schemeClr val="tx1"/>
                </a:solidFill>
              </a:rPr>
              <a:t>N</a:t>
            </a:r>
            <a:endParaRPr lang="en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B03073-B4A3-51C5-1848-DF9613337F90}"/>
              </a:ext>
            </a:extLst>
          </p:cNvPr>
          <p:cNvSpPr txBox="1"/>
          <p:nvPr/>
        </p:nvSpPr>
        <p:spPr>
          <a:xfrm>
            <a:off x="10955816" y="454707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63 </a:t>
            </a:r>
            <a:r>
              <a:rPr lang="en-FI" sz="1800" dirty="0">
                <a:solidFill>
                  <a:schemeClr val="tx1"/>
                </a:solidFill>
              </a:rPr>
              <a:t>°</a:t>
            </a:r>
            <a:r>
              <a:rPr lang="fi-FI" sz="1800" dirty="0">
                <a:solidFill>
                  <a:schemeClr val="tx1"/>
                </a:solidFill>
              </a:rPr>
              <a:t>N</a:t>
            </a:r>
            <a:endParaRPr lang="en-FI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DB8C8E-B682-3915-7750-67CEF15BE269}"/>
              </a:ext>
            </a:extLst>
          </p:cNvPr>
          <p:cNvSpPr txBox="1"/>
          <p:nvPr/>
        </p:nvSpPr>
        <p:spPr>
          <a:xfrm>
            <a:off x="10599270" y="5334449"/>
            <a:ext cx="86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61 </a:t>
            </a:r>
            <a:r>
              <a:rPr lang="en-FI" sz="1800" dirty="0">
                <a:solidFill>
                  <a:schemeClr val="tx1"/>
                </a:solidFill>
              </a:rPr>
              <a:t>°</a:t>
            </a:r>
            <a:r>
              <a:rPr lang="fi-FI" sz="1800" dirty="0">
                <a:solidFill>
                  <a:schemeClr val="tx1"/>
                </a:solidFill>
              </a:rPr>
              <a:t>N</a:t>
            </a:r>
            <a:endParaRPr lang="en-FI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B74BC5-4BFC-77EA-381C-450DFA62672F}"/>
              </a:ext>
            </a:extLst>
          </p:cNvPr>
          <p:cNvSpPr txBox="1"/>
          <p:nvPr/>
        </p:nvSpPr>
        <p:spPr>
          <a:xfrm>
            <a:off x="10160121" y="5930284"/>
            <a:ext cx="102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60 </a:t>
            </a:r>
            <a:r>
              <a:rPr lang="en-FI" sz="1800" dirty="0">
                <a:solidFill>
                  <a:schemeClr val="tx1"/>
                </a:solidFill>
              </a:rPr>
              <a:t>°</a:t>
            </a:r>
            <a:r>
              <a:rPr lang="fi-FI" sz="1800" dirty="0">
                <a:solidFill>
                  <a:schemeClr val="tx1"/>
                </a:solidFill>
              </a:rPr>
              <a:t>N</a:t>
            </a:r>
            <a:endParaRPr lang="en-FI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771051E-1144-29B6-30DC-2CC92E754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56" y="969696"/>
            <a:ext cx="1270424" cy="1083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3F9E1F-5ADB-D319-CF18-C7E1F101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448" y="2216"/>
            <a:ext cx="1598241" cy="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8BDDF9-D8D6-ADAC-A664-F56AACAEFAE4}"/>
              </a:ext>
            </a:extLst>
          </p:cNvPr>
          <p:cNvSpPr/>
          <p:nvPr/>
        </p:nvSpPr>
        <p:spPr>
          <a:xfrm>
            <a:off x="10671164" y="18022"/>
            <a:ext cx="1513574" cy="216056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593150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2A21-8B6C-4ACE-AA1B-991573F5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dirty="0" err="1">
                <a:latin typeface="Tw Cen MT Condensed" panose="020B0606020104020203" pitchFamily="34" charset="0"/>
              </a:rPr>
              <a:t>Modellen</a:t>
            </a:r>
            <a:r>
              <a:rPr lang="fi-FI" sz="4800" dirty="0">
                <a:latin typeface="Tw Cen MT Condensed" panose="020B0606020104020203" pitchFamily="34" charset="0"/>
              </a:rPr>
              <a:t> för TROLLPIPISTRELL</a:t>
            </a:r>
            <a:endParaRPr lang="LID4096" sz="4800" dirty="0">
              <a:latin typeface="Tw Cen MT Condensed" panose="020B0606020104020203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373DD39-BC84-4F1B-AD91-16210E335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462" y="1063846"/>
            <a:ext cx="1270424" cy="1083003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7FFD4F3-7366-AE4F-ADDA-C3667C90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554" y="96366"/>
            <a:ext cx="1598241" cy="8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1F6CD-1EF9-2310-28D1-E8E900057EFF}"/>
              </a:ext>
            </a:extLst>
          </p:cNvPr>
          <p:cNvSpPr txBox="1"/>
          <p:nvPr/>
        </p:nvSpPr>
        <p:spPr>
          <a:xfrm>
            <a:off x="1024128" y="2412592"/>
            <a:ext cx="1104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/>
              <a:t>Aktivitet</a:t>
            </a:r>
            <a:r>
              <a:rPr lang="fi-FI" sz="3600" dirty="0"/>
              <a:t> =  </a:t>
            </a:r>
            <a:r>
              <a:rPr lang="fi-FI" sz="3600" dirty="0" err="1"/>
              <a:t>År</a:t>
            </a:r>
            <a:r>
              <a:rPr lang="fi-FI" sz="3600" dirty="0"/>
              <a:t>  +  </a:t>
            </a:r>
            <a:r>
              <a:rPr lang="fi-FI" sz="3600" dirty="0" err="1">
                <a:solidFill>
                  <a:srgbClr val="001C00"/>
                </a:solidFill>
                <a:highlight>
                  <a:srgbClr val="F6C700"/>
                </a:highlight>
              </a:rPr>
              <a:t>Period</a:t>
            </a:r>
            <a:r>
              <a:rPr lang="fi-FI" sz="3600" dirty="0">
                <a:solidFill>
                  <a:srgbClr val="001C00"/>
                </a:solidFill>
              </a:rPr>
              <a:t>  </a:t>
            </a:r>
            <a:r>
              <a:rPr lang="fi-FI" sz="3600" dirty="0"/>
              <a:t>+  </a:t>
            </a:r>
            <a:r>
              <a:rPr lang="fi-FI" sz="3600" dirty="0" err="1"/>
              <a:t>År</a:t>
            </a:r>
            <a:r>
              <a:rPr lang="fi-FI" sz="3600" dirty="0"/>
              <a:t>*</a:t>
            </a:r>
            <a:r>
              <a:rPr lang="fi-FI" sz="3600" dirty="0" err="1"/>
              <a:t>Period</a:t>
            </a:r>
            <a:r>
              <a:rPr lang="fi-FI" sz="3600" dirty="0"/>
              <a:t> </a:t>
            </a:r>
            <a:endParaRPr lang="en-FI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0341C-8503-5E47-6CD2-A9F5DD24F824}"/>
              </a:ext>
            </a:extLst>
          </p:cNvPr>
          <p:cNvSpPr/>
          <p:nvPr/>
        </p:nvSpPr>
        <p:spPr>
          <a:xfrm>
            <a:off x="10422503" y="112172"/>
            <a:ext cx="1690341" cy="216056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38FA41-D745-6488-2891-C5F7A3A28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99" y="4389120"/>
            <a:ext cx="10444661" cy="22887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595108-0170-7841-D9F8-56945F214212}"/>
              </a:ext>
            </a:extLst>
          </p:cNvPr>
          <p:cNvSpPr txBox="1"/>
          <p:nvPr/>
        </p:nvSpPr>
        <p:spPr>
          <a:xfrm>
            <a:off x="1381126" y="3077959"/>
            <a:ext cx="82284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0 - 1</a:t>
            </a:r>
            <a:endParaRPr lang="en-FI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215B2D-F20F-A8EA-CF60-3983B5DC8196}"/>
              </a:ext>
            </a:extLst>
          </p:cNvPr>
          <p:cNvSpPr/>
          <p:nvPr/>
        </p:nvSpPr>
        <p:spPr>
          <a:xfrm>
            <a:off x="2560969" y="1917290"/>
            <a:ext cx="1808066" cy="4884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</a:rPr>
              <a:t>2015 - 2021</a:t>
            </a:r>
            <a:endParaRPr lang="en-FI" sz="24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752875-2F64-DEC0-E094-46D4769A25B9}"/>
              </a:ext>
            </a:extLst>
          </p:cNvPr>
          <p:cNvSpPr/>
          <p:nvPr/>
        </p:nvSpPr>
        <p:spPr>
          <a:xfrm>
            <a:off x="3988002" y="3151828"/>
            <a:ext cx="2273252" cy="78735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2 veckor lång del av säsongen</a:t>
            </a:r>
            <a:endParaRPr lang="en-FI" sz="2400" dirty="0">
              <a:solidFill>
                <a:schemeClr val="tx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7C16530-157A-F059-5F47-89B7B3795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461" y="3421370"/>
            <a:ext cx="888619" cy="79765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14C22CF-A52C-505F-9C21-80D31A16C311}"/>
              </a:ext>
            </a:extLst>
          </p:cNvPr>
          <p:cNvSpPr/>
          <p:nvPr/>
        </p:nvSpPr>
        <p:spPr>
          <a:xfrm>
            <a:off x="6438929" y="1912647"/>
            <a:ext cx="1808066" cy="4884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</a:rPr>
              <a:t>Interaktion</a:t>
            </a:r>
            <a:endParaRPr lang="en-FI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508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B4028482-F53A-4442-AB14-9B7A43F44F9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8199AD65FDD49AFD7686AF025079B" ma:contentTypeVersion="14" ma:contentTypeDescription="Create a new document." ma:contentTypeScope="" ma:versionID="af10482b0df1b9089911c89cc43574ed">
  <xsd:schema xmlns:xsd="http://www.w3.org/2001/XMLSchema" xmlns:xs="http://www.w3.org/2001/XMLSchema" xmlns:p="http://schemas.microsoft.com/office/2006/metadata/properties" xmlns:ns2="a0d8f56f-3c86-4f60-8a3b-a98a0fda58f2" xmlns:ns3="d5d62a81-b96d-424a-aec6-05aad05852d4" targetNamespace="http://schemas.microsoft.com/office/2006/metadata/properties" ma:root="true" ma:fieldsID="56b728db2d0a987ed296f630ecdd44f4" ns2:_="" ns3:_="">
    <xsd:import namespace="a0d8f56f-3c86-4f60-8a3b-a98a0fda58f2"/>
    <xsd:import namespace="d5d62a81-b96d-424a-aec6-05aad05852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d8f56f-3c86-4f60-8a3b-a98a0fda58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f519134-deff-459f-81c1-98498d3da8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d62a81-b96d-424a-aec6-05aad05852d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d7e6d1a-7edb-4f2f-bd7e-4bc6fd8e2934}" ma:internalName="TaxCatchAll" ma:showField="CatchAllData" ma:web="d5d62a81-b96d-424a-aec6-05aad05852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d62a81-b96d-424a-aec6-05aad05852d4" xsi:nil="true"/>
    <lcf76f155ced4ddcb4097134ff3c332f xmlns="a0d8f56f-3c86-4f60-8a3b-a98a0fda58f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188A8F-EB65-43D7-BA0F-72EBA72F3F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d8f56f-3c86-4f60-8a3b-a98a0fda58f2"/>
    <ds:schemaRef ds:uri="d5d62a81-b96d-424a-aec6-05aad05852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FC0479-FBB8-45EE-8D0A-C328090C20C7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d5d62a81-b96d-424a-aec6-05aad05852d4"/>
    <ds:schemaRef ds:uri="a0d8f56f-3c86-4f60-8a3b-a98a0fda58f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A2A3A55-936E-40AA-9F11-558B29C8BE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21724</TotalTime>
  <Words>321</Words>
  <Application>Microsoft Office PowerPoint</Application>
  <PresentationFormat>Widescreen</PresentationFormat>
  <Paragraphs>69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Tw Cen MT</vt:lpstr>
      <vt:lpstr>Tw Cen MT Condensed</vt:lpstr>
      <vt:lpstr>Wingdings 3</vt:lpstr>
      <vt:lpstr>Integral</vt:lpstr>
      <vt:lpstr>Custom Design</vt:lpstr>
      <vt:lpstr>BAT ACTIVITY ACROSS SEASONS AND LATITUDES</vt:lpstr>
      <vt:lpstr>INTRO</vt:lpstr>
      <vt:lpstr>övervakningsplatser</vt:lpstr>
      <vt:lpstr>Time</vt:lpstr>
      <vt:lpstr>Modellen för NordFladdermus &amp; Myotis</vt:lpstr>
      <vt:lpstr>Årlig förändring  Av aktivitet</vt:lpstr>
      <vt:lpstr>NORDFLADDERMUS  (period &amp; latitud) </vt:lpstr>
      <vt:lpstr>Myotis SPP.  (period &amp; latitud) </vt:lpstr>
      <vt:lpstr>Modellen för TROLLPIPISTRELL</vt:lpstr>
      <vt:lpstr>TROLLPIPISTRELL (Period &amp; ÅR) </vt:lpstr>
      <vt:lpstr>SLutsatser</vt:lpstr>
      <vt:lpstr>Tack!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Blomberg</dc:creator>
  <cp:lastModifiedBy>Miika Kotila</cp:lastModifiedBy>
  <cp:revision>30</cp:revision>
  <dcterms:created xsi:type="dcterms:W3CDTF">2021-02-17T11:07:06Z</dcterms:created>
  <dcterms:modified xsi:type="dcterms:W3CDTF">2022-11-10T16:26:28Z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0x010100EF88199AD65FDD49AFD7686AF025079B</vt:lpwstr>
  </property>
  <property fmtid="{D5CDD505-2E9C-101B-9397-08002B2CF9AE}" pid="3" name="MediaServiceImageTags">
    <vt:lpwstr/>
  </property>
</Properties>
</file>