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T Sans" panose="020B05030202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S37s1AWXoh+qlGNduY0YVHbON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Sammanfattning!$U$3</c:f>
              <c:strCache>
                <c:ptCount val="1"/>
                <c:pt idx="0">
                  <c:v>antal klara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(Sammanfattning!$S$4:$S$5,Sammanfattning!$S$7:$S$15,Sammanfattning!$S$17:$S$20,Sammanfattning!$S$22,Sammanfattning!$S$24:$S$26)</c:f>
              <c:strCache>
                <c:ptCount val="19"/>
                <c:pt idx="0">
                  <c:v>-</c:v>
                </c:pt>
                <c:pt idx="1">
                  <c:v>Pipistrellus pygmaeus (Dvärgpipistrell)</c:v>
                </c:pt>
                <c:pt idx="2">
                  <c:v>Eptesicus nilssonii (Nordfladdermus)</c:v>
                </c:pt>
                <c:pt idx="3">
                  <c:v>Pipistrellus nathusii (Trollpipistrell)</c:v>
                </c:pt>
                <c:pt idx="4">
                  <c:v>Pipistrellus sp. (Pipistrellart)</c:v>
                </c:pt>
                <c:pt idx="5">
                  <c:v>Nyctalus noctula (Större brunfladdermus)</c:v>
                </c:pt>
                <c:pt idx="6">
                  <c:v>Microchiroptera (Småfladdermöss, obestämd art)</c:v>
                </c:pt>
                <c:pt idx="7">
                  <c:v>Myotis sp. (Myotisart)</c:v>
                </c:pt>
                <c:pt idx="8">
                  <c:v>Vespertilio murinus (Gråskimlig fladdermus)</c:v>
                </c:pt>
                <c:pt idx="9">
                  <c:v>Eptesicus serotinus (Sydfladdermus)</c:v>
                </c:pt>
                <c:pt idx="10">
                  <c:v>Pipistrellus pipistrellus (Sydpipistrell)</c:v>
                </c:pt>
                <c:pt idx="11">
                  <c:v>Myotis dasycneme (Dammfladdermus)</c:v>
                </c:pt>
                <c:pt idx="12">
                  <c:v>Eptesicus sp. (Eptesicusart)</c:v>
                </c:pt>
                <c:pt idx="13">
                  <c:v>Myotis myotis (Större musöra)</c:v>
                </c:pt>
                <c:pt idx="14">
                  <c:v>Nyctalus sp. (Nyctalusart)</c:v>
                </c:pt>
                <c:pt idx="15">
                  <c:v>Myotis daubentonii (Vattenfladdermus)</c:v>
                </c:pt>
                <c:pt idx="16">
                  <c:v>Plecotus auritus (Brunlångöra)</c:v>
                </c:pt>
                <c:pt idx="17">
                  <c:v>Nyctalus leisleri (Mindre brunfladdermus)</c:v>
                </c:pt>
                <c:pt idx="18">
                  <c:v>Myotis nattereri (Fransfladdermus)</c:v>
                </c:pt>
              </c:strCache>
              <c:extLst/>
            </c:strRef>
          </c:cat>
          <c:val>
            <c:numRef>
              <c:f>(Sammanfattning!$U$4:$U$5,Sammanfattning!$U$7:$U$15,Sammanfattning!$U$17:$U$20,Sammanfattning!$U$22,Sammanfattning!$U$24:$U$26)</c:f>
              <c:numCache>
                <c:formatCode>General</c:formatCode>
                <c:ptCount val="19"/>
                <c:pt idx="0">
                  <c:v>3481</c:v>
                </c:pt>
                <c:pt idx="1">
                  <c:v>2715</c:v>
                </c:pt>
                <c:pt idx="2">
                  <c:v>439</c:v>
                </c:pt>
                <c:pt idx="3">
                  <c:v>381</c:v>
                </c:pt>
                <c:pt idx="4">
                  <c:v>46</c:v>
                </c:pt>
                <c:pt idx="5">
                  <c:v>138</c:v>
                </c:pt>
                <c:pt idx="6">
                  <c:v>73</c:v>
                </c:pt>
                <c:pt idx="7">
                  <c:v>61</c:v>
                </c:pt>
                <c:pt idx="8">
                  <c:v>37</c:v>
                </c:pt>
                <c:pt idx="9">
                  <c:v>32</c:v>
                </c:pt>
                <c:pt idx="10">
                  <c:v>15</c:v>
                </c:pt>
                <c:pt idx="11">
                  <c:v>20</c:v>
                </c:pt>
                <c:pt idx="12">
                  <c:v>13</c:v>
                </c:pt>
                <c:pt idx="13">
                  <c:v>9</c:v>
                </c:pt>
                <c:pt idx="14">
                  <c:v>0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39-4B71-AD2D-C4FAE4A4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8054904"/>
        <c:axId val="900750840"/>
      </c:barChart>
      <c:lineChart>
        <c:grouping val="standard"/>
        <c:varyColors val="0"/>
        <c:ser>
          <c:idx val="0"/>
          <c:order val="0"/>
          <c:tx>
            <c:strRef>
              <c:f>Sammanfattning!$T$3</c:f>
              <c:strCache>
                <c:ptCount val="1"/>
                <c:pt idx="0">
                  <c:v>antal sorterade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(Sammanfattning!$S$4:$S$5,Sammanfattning!$S$7:$S$15,Sammanfattning!$S$17:$S$20,Sammanfattning!$S$22,Sammanfattning!$S$24:$S$26)</c:f>
              <c:strCache>
                <c:ptCount val="19"/>
                <c:pt idx="0">
                  <c:v>-</c:v>
                </c:pt>
                <c:pt idx="1">
                  <c:v>Pipistrellus pygmaeus (Dvärgpipistrell)</c:v>
                </c:pt>
                <c:pt idx="2">
                  <c:v>Eptesicus nilssonii (Nordfladdermus)</c:v>
                </c:pt>
                <c:pt idx="3">
                  <c:v>Pipistrellus nathusii (Trollpipistrell)</c:v>
                </c:pt>
                <c:pt idx="4">
                  <c:v>Pipistrellus sp. (Pipistrellart)</c:v>
                </c:pt>
                <c:pt idx="5">
                  <c:v>Nyctalus noctula (Större brunfladdermus)</c:v>
                </c:pt>
                <c:pt idx="6">
                  <c:v>Microchiroptera (Småfladdermöss, obestämd art)</c:v>
                </c:pt>
                <c:pt idx="7">
                  <c:v>Myotis sp. (Myotisart)</c:v>
                </c:pt>
                <c:pt idx="8">
                  <c:v>Vespertilio murinus (Gråskimlig fladdermus)</c:v>
                </c:pt>
                <c:pt idx="9">
                  <c:v>Eptesicus serotinus (Sydfladdermus)</c:v>
                </c:pt>
                <c:pt idx="10">
                  <c:v>Pipistrellus pipistrellus (Sydpipistrell)</c:v>
                </c:pt>
                <c:pt idx="11">
                  <c:v>Myotis dasycneme (Dammfladdermus)</c:v>
                </c:pt>
                <c:pt idx="12">
                  <c:v>Eptesicus sp. (Eptesicusart)</c:v>
                </c:pt>
                <c:pt idx="13">
                  <c:v>Myotis myotis (Större musöra)</c:v>
                </c:pt>
                <c:pt idx="14">
                  <c:v>Nyctalus sp. (Nyctalusart)</c:v>
                </c:pt>
                <c:pt idx="15">
                  <c:v>Myotis daubentonii (Vattenfladdermus)</c:v>
                </c:pt>
                <c:pt idx="16">
                  <c:v>Plecotus auritus (Brunlångöra)</c:v>
                </c:pt>
                <c:pt idx="17">
                  <c:v>Nyctalus leisleri (Mindre brunfladdermus)</c:v>
                </c:pt>
                <c:pt idx="18">
                  <c:v>Myotis nattereri (Fransfladdermus)</c:v>
                </c:pt>
              </c:strCache>
              <c:extLst/>
            </c:strRef>
          </c:cat>
          <c:val>
            <c:numRef>
              <c:f>(Sammanfattning!$T$4:$T$5,Sammanfattning!$T$7:$T$15,Sammanfattning!$T$17:$T$20,Sammanfattning!$T$22,Sammanfattning!$T$24:$T$26)</c:f>
              <c:numCache>
                <c:formatCode>General</c:formatCode>
                <c:ptCount val="19"/>
                <c:pt idx="0">
                  <c:v>8551</c:v>
                </c:pt>
                <c:pt idx="1">
                  <c:v>6558</c:v>
                </c:pt>
                <c:pt idx="2">
                  <c:v>439</c:v>
                </c:pt>
                <c:pt idx="3">
                  <c:v>381</c:v>
                </c:pt>
                <c:pt idx="4">
                  <c:v>195</c:v>
                </c:pt>
                <c:pt idx="5">
                  <c:v>145</c:v>
                </c:pt>
                <c:pt idx="6">
                  <c:v>73</c:v>
                </c:pt>
                <c:pt idx="7">
                  <c:v>66</c:v>
                </c:pt>
                <c:pt idx="8">
                  <c:v>37</c:v>
                </c:pt>
                <c:pt idx="9">
                  <c:v>34</c:v>
                </c:pt>
                <c:pt idx="10">
                  <c:v>34</c:v>
                </c:pt>
                <c:pt idx="11">
                  <c:v>20</c:v>
                </c:pt>
                <c:pt idx="12">
                  <c:v>13</c:v>
                </c:pt>
                <c:pt idx="13">
                  <c:v>9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539-4B71-AD2D-C4FAE4A4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054904"/>
        <c:axId val="900750840"/>
      </c:lineChart>
      <c:catAx>
        <c:axId val="76805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00750840"/>
        <c:crosses val="autoZero"/>
        <c:auto val="1"/>
        <c:lblAlgn val="ctr"/>
        <c:lblOffset val="100"/>
        <c:noMultiLvlLbl val="0"/>
      </c:catAx>
      <c:valAx>
        <c:axId val="90075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805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7b2c851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7b2c851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a49d0d2d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a49d0d2d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7b2c851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7b2c851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>
                <a:solidFill>
                  <a:schemeClr val="lt1"/>
                </a:solidFill>
              </a:rPr>
              <a:t>Långsiktig insamling av fladdermusdata – uppbygnad av fasta stationer i Sverige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v">
                <a:solidFill>
                  <a:schemeClr val="lt1"/>
                </a:solidFill>
              </a:rPr>
              <a:t>Batlife- Stationsgruppen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2286000" y="241827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286000" y="241827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3363846"/>
            <a:ext cx="1590550" cy="172633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2286000" y="3516766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" sz="16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Olga Sandberg, </a:t>
            </a:r>
            <a:r>
              <a:rPr lang="sv" sz="1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Helena Backius, Lothar Bach, Petra Bach, Iwona Daton, Inger Kærgaard, </a:t>
            </a:r>
            <a:r>
              <a:rPr lang="sv" sz="16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Marlene Olsson</a:t>
            </a:r>
            <a:r>
              <a:rPr lang="sv" sz="1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, Stefan Nyman, Emelie Waldén, Cecilia Wide, Johnny de Jong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7b2c8511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87b2c8511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g187b2c85112_0_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35" name="Google Shape;135;p15" title="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42" name="Google Shape;142;p1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a49d0d2d3_1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8a49d0d2d3_1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g18a49d0d2d3_1_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3" y="0"/>
            <a:ext cx="83183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56" name="Google Shape;156;p16" title="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63" name="Google Shape;163;p18" title="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7b2c85112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87b2c85112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g187b2c85112_0_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457"/>
            <a:ext cx="9144000" cy="361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59301" y="29368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sv"/>
              <a:t>Erfarenheter hittills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28575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 sz="1500"/>
              <a:t>Effektivt arbetssätt, nybörjare kommer igång snabbt! </a:t>
            </a:r>
            <a:endParaRPr/>
          </a:p>
          <a:p>
            <a:pPr marL="285750" lvl="0" indent="-2857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sv" sz="1500"/>
              <a:t>Arbetsmängden gör att gruppen behöver vara stor minst 20 st aktiva medlemmar- stor spridning av kunskapsnivå</a:t>
            </a:r>
            <a:endParaRPr/>
          </a:p>
          <a:p>
            <a:pPr marL="285750" lvl="0" indent="-2857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sv" sz="1500"/>
              <a:t>Ppyg, Pnat, Enil vanliga, “tur” att Ottenby har lätta arter</a:t>
            </a:r>
            <a:endParaRPr/>
          </a:p>
          <a:p>
            <a:pPr marL="285750" lvl="0" indent="-2857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sv" sz="1500"/>
              <a:t>Projektledare nödvändigt</a:t>
            </a:r>
            <a:endParaRPr/>
          </a:p>
          <a:p>
            <a:pPr marL="285750" lvl="0" indent="-28575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sv" sz="1500"/>
              <a:t>Vi utvecklar fortfarande metoder och arbetsätt</a:t>
            </a:r>
            <a:endParaRPr sz="1500"/>
          </a:p>
          <a:p>
            <a:pPr marL="285750" lvl="0" indent="-28575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SzPts val="1800"/>
              <a:buChar char="●"/>
            </a:pPr>
            <a:r>
              <a:rPr lang="sv" sz="1500"/>
              <a:t>Vi behöver bli fler i gruppen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400" y="456946"/>
            <a:ext cx="3837001" cy="247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245150" y="51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Tack till 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245150" y="12190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/>
              <a:t>WWF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sv"/>
              <a:t>Ottenby fågelstation,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sv"/>
              <a:t>Naturum Ottenby,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746" y="0"/>
            <a:ext cx="54742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150" y="2719346"/>
            <a:ext cx="1989167" cy="224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86100" y="233650"/>
            <a:ext cx="4404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sv"/>
              <a:t>Stationsgruppen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8838" y="1927688"/>
            <a:ext cx="4045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200" b="0" i="0">
              <a:solidFill>
                <a:srgbClr val="3333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62" y="1927688"/>
            <a:ext cx="4290675" cy="18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>
            <a:spLocks noGrp="1"/>
          </p:cNvSpPr>
          <p:nvPr>
            <p:ph type="body" idx="2"/>
          </p:nvPr>
        </p:nvSpPr>
        <p:spPr>
          <a:xfrm>
            <a:off x="4939500" y="390375"/>
            <a:ext cx="3837000" cy="4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/>
              <a:t>Bilda stationsnätverk i föreningens egen regi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/>
              <a:t>Driva Svenska stationsnätverket - långsiktig uppföljning av fladdermusfaunan genom ett nätverk av stationer i Sverige.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/>
              <a:t>Station Ottenby drivs av arbetsgruppen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"/>
              <a:t>Under 2022 anordna kurser i artbestämning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Hur stations- nätverket fungerar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Projekt sedan 2018 (Ottenby mfl)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Kommuner/myndighet stationsvärdar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Stationsvärd oftast 2-3 år- </a:t>
            </a:r>
            <a:br>
              <a:rPr lang="sv"/>
            </a:br>
            <a:r>
              <a:rPr lang="sv"/>
              <a:t>syftet kan variera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Kan inte se trender över tid- behöver minst 5-10 år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Ofta finansierat av LONA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Ingen långsiktig övervakning av fladdermöss</a:t>
            </a: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v"/>
              <a:t>Ytterligare  stationer på gång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362" y="310100"/>
            <a:ext cx="2452924" cy="38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t="25643" r="1923"/>
          <a:stretch/>
        </p:blipFill>
        <p:spPr>
          <a:xfrm>
            <a:off x="2903800" y="310098"/>
            <a:ext cx="3568562" cy="382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265499" y="18306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658"/>
              <a:buNone/>
            </a:pPr>
            <a:r>
              <a:rPr lang="sv" sz="3900"/>
              <a:t>Varför vill vi bygga upp fasta stationer?</a:t>
            </a:r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subTitle" idx="1"/>
          </p:nvPr>
        </p:nvSpPr>
        <p:spPr>
          <a:xfrm>
            <a:off x="265499" y="307342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sv"/>
              <a:t>Och varför fladdermöss?</a:t>
            </a: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47658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32500" lnSpcReduction="20000"/>
          </a:bodyPr>
          <a:lstStyle/>
          <a:p>
            <a:pPr marL="2857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7692"/>
              <a:buNone/>
            </a:pP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07692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8801"/>
              <a:buFont typeface="Arial"/>
              <a:buChar char="•"/>
            </a:pPr>
            <a:r>
              <a:rPr lang="sv" sz="4300"/>
              <a:t>Fascinerande  och intressanta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8801"/>
              <a:buNone/>
            </a:pPr>
            <a:r>
              <a:rPr lang="sv" sz="43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aktiviteten kan variera väldigt mycket från år till år på samma lokal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8801"/>
              <a:buNone/>
            </a:pPr>
            <a:r>
              <a:rPr lang="sv" sz="43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långsiktiga studier behövs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8801"/>
              <a:buNone/>
            </a:pPr>
            <a:r>
              <a:rPr lang="sv" sz="43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stor geografisk täckning behövs</a:t>
            </a:r>
            <a:endParaRPr sz="430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801"/>
              <a:buChar char="●"/>
            </a:pPr>
            <a:r>
              <a:rPr lang="sv" sz="4300"/>
              <a:t>Målet är att mäta långsiktiga trender på många platser, minst 5-10 år i hela landet</a:t>
            </a:r>
            <a:endParaRPr sz="430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8801"/>
              <a:buChar char="●"/>
            </a:pPr>
            <a:r>
              <a:rPr lang="sv" sz="4300"/>
              <a:t>Övervakningen ger indikationer och underlag till att bedöma: </a:t>
            </a:r>
            <a:br>
              <a:rPr lang="sv" sz="4300"/>
            </a:br>
            <a:r>
              <a:rPr lang="sv" sz="4300"/>
              <a:t>- klimatförändringar </a:t>
            </a:r>
            <a:br>
              <a:rPr lang="sv" sz="4300"/>
            </a:br>
            <a:r>
              <a:rPr lang="sv" sz="4300"/>
              <a:t>- förändringar i miljön (insekter) </a:t>
            </a:r>
            <a:br>
              <a:rPr lang="sv" sz="4300"/>
            </a:br>
            <a:r>
              <a:rPr lang="sv" sz="4300"/>
              <a:t>- populationstrender</a:t>
            </a:r>
            <a:br>
              <a:rPr lang="sv" sz="4300"/>
            </a:br>
            <a:r>
              <a:rPr lang="sv" sz="4300"/>
              <a:t>- Parningsbeteenden</a:t>
            </a:r>
            <a:br>
              <a:rPr lang="sv" sz="4300"/>
            </a:br>
            <a:r>
              <a:rPr lang="sv" sz="4300"/>
              <a:t>- Utbredningsmönster</a:t>
            </a:r>
            <a:br>
              <a:rPr lang="sv" sz="4300"/>
            </a:br>
            <a:r>
              <a:rPr lang="sv" sz="4300"/>
              <a:t>- Rödlistning, Eu rapportering och artskydd</a:t>
            </a:r>
            <a:br>
              <a:rPr lang="sv" sz="4300"/>
            </a:br>
            <a:r>
              <a:rPr lang="sv" sz="4300"/>
              <a:t>- Hur spelar väderlek in</a:t>
            </a:r>
            <a:endParaRPr sz="43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714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307692"/>
              <a:buNone/>
            </a:pP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307692"/>
              <a:buNone/>
            </a:pP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ct val="307692"/>
              <a:buNone/>
            </a:pPr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6150">
            <a:off x="1028326" y="234155"/>
            <a:ext cx="1819835" cy="142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Går det att driva en övervakningsstation ideellt? </a:t>
            </a:r>
            <a:br>
              <a:rPr lang="sv"/>
            </a:br>
            <a:br>
              <a:rPr lang="sv"/>
            </a:b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body" idx="2"/>
          </p:nvPr>
        </p:nvSpPr>
        <p:spPr>
          <a:xfrm>
            <a:off x="305742" y="931612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sv"/>
              <a:t>Förutsättningar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Finansiering av WWF – Ottenby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Ideellt arbete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Stor geografisk spridning på deltagare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Tillgång till Batsound och sorteringsprogram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Rapporteringsdokument - undvika missar och dubbelarbete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Rapport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925" y="1017725"/>
            <a:ext cx="4057220" cy="324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Hur löser vi det?</a:t>
            </a:r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Filer och gemensamma dokument på Google arbetsplats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Boka filer i en exelfil på arbetsplatsen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Zoom möten och löser svåra ”fall”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Ljudanalysworkshops-Fördjupningar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Fysiska träffar (Ottenby,Stockholm)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1" y="1152476"/>
            <a:ext cx="4726590" cy="268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Ottenby stationen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06" name="Google Shape;106;p8" descr="En bild som visar himmel, utomhus, mark, to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528" y="1154491"/>
            <a:ext cx="5122825" cy="3414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 txBox="1">
            <a:spLocks noGrp="1"/>
          </p:cNvSpPr>
          <p:nvPr>
            <p:ph type="body" idx="1"/>
          </p:nvPr>
        </p:nvSpPr>
        <p:spPr>
          <a:xfrm>
            <a:off x="311700" y="1288110"/>
            <a:ext cx="3397775" cy="27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Migrationslokal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Öppen miljö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Avisoft - megafonliknande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Ljudfiler (6s), loggas digitalt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0418" y="1152475"/>
            <a:ext cx="2296461" cy="152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Hur har det gått med artbestämningen? </a:t>
            </a:r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423852" y="1452609"/>
            <a:ext cx="3829273" cy="290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Preliminära resultat t.o.m. 10 sept &gt; 17000 ljudfiler ca 8000 artbestämda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Majoriteten Pipistrellus spp- Dvärgpipistrell P. pygmaeus &gt;50% av alla inspelningar! 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Relativt ”lätta arter” få av släktet Myotis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Hälften autosorterade som ingen fladdermus men många har fladdermusljud</a:t>
            </a:r>
            <a:endParaRPr/>
          </a:p>
          <a:p>
            <a:pPr marL="285750" lvl="0" indent="-196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85750" lvl="0" indent="-196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85750" lvl="0" indent="-1968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276" y="1228396"/>
            <a:ext cx="3917947" cy="290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"/>
              <a:t>Fördelning av automatsklassat och analyserade filer</a:t>
            </a:r>
            <a:endParaRPr/>
          </a:p>
        </p:txBody>
      </p:sp>
      <p:graphicFrame>
        <p:nvGraphicFramePr>
          <p:cNvPr id="121" name="Google Shape;121;p13"/>
          <p:cNvGraphicFramePr/>
          <p:nvPr/>
        </p:nvGraphicFramePr>
        <p:xfrm>
          <a:off x="311700" y="853439"/>
          <a:ext cx="8628114" cy="408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Bildspel på skärmen (16:9)</PresentationFormat>
  <Paragraphs>71</Paragraphs>
  <Slides>18</Slides>
  <Notes>18</Notes>
  <HiddenSlides>4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PT Sans</vt:lpstr>
      <vt:lpstr>Simple Light</vt:lpstr>
      <vt:lpstr>Långsiktig insamling av fladdermusdata – uppbygnad av fasta stationer i Sverige</vt:lpstr>
      <vt:lpstr>Stationsgruppen</vt:lpstr>
      <vt:lpstr>Hur stations- nätverket fungerar</vt:lpstr>
      <vt:lpstr>Varför vill vi bygga upp fasta stationer?</vt:lpstr>
      <vt:lpstr>Går det att driva en övervakningsstation ideellt?   </vt:lpstr>
      <vt:lpstr>Hur löser vi det?</vt:lpstr>
      <vt:lpstr>Ottenby stationen</vt:lpstr>
      <vt:lpstr>Hur har det gått med artbestämningen? </vt:lpstr>
      <vt:lpstr>Fördelning av automatsklassat och analyserade filer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Erfarenheter hittills</vt:lpstr>
      <vt:lpstr>Tack till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Långsiktig insamling av fladdermusdata – uppbygnad av fasta stationer i Sverige</dc:title>
  <dc:creator>Marlene Olsson</dc:creator>
  <cp:lastModifiedBy>Marlene Olsson</cp:lastModifiedBy>
  <cp:revision>1</cp:revision>
  <dcterms:modified xsi:type="dcterms:W3CDTF">2022-11-11T06:55:17Z</dcterms:modified>
</cp:coreProperties>
</file>