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4" r:id="rId4"/>
    <p:sldId id="262" r:id="rId5"/>
    <p:sldId id="259" r:id="rId6"/>
    <p:sldId id="261" r:id="rId7"/>
    <p:sldId id="268" r:id="rId8"/>
    <p:sldId id="271" r:id="rId9"/>
    <p:sldId id="269" r:id="rId10"/>
    <p:sldId id="272" r:id="rId11"/>
    <p:sldId id="265" r:id="rId12"/>
    <p:sldId id="263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516" autoAdjust="0"/>
  </p:normalViewPr>
  <p:slideViewPr>
    <p:cSldViewPr snapToGrid="0">
      <p:cViewPr varScale="1">
        <p:scale>
          <a:sx n="67" d="100"/>
          <a:sy n="67" d="100"/>
        </p:scale>
        <p:origin x="119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3457B-B8DF-42F1-88C7-0237E97C71C3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CB36C-68FA-47BD-8B50-2EC8A988A91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925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Have you looked up into the clear night sky and wondered: „where did the milky way go?“ Then you have something in common with 1/3 of the global population, who is not able to see the milky way due to a polluted night sky </a:t>
            </a:r>
            <a:r>
              <a:rPr lang="en-GB" baseline="30000" noProof="0" dirty="0"/>
              <a:t>(1)</a:t>
            </a:r>
            <a:r>
              <a:rPr lang="en-GB" noProof="0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CB36C-68FA-47BD-8B50-2EC8A988A91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026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Expansion of settlements, transportation networks &amp; industry comes with expansion of light pollution caused by them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 dirty="0"/>
              <a:t>Not going into general light pollution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 dirty="0"/>
              <a:t>Most studies on bats consider effects of direct light from point sources such as street lamps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negative impact for bats at roosts and drinking sites</a:t>
            </a:r>
            <a:r>
              <a:rPr lang="en-GB" baseline="30000" dirty="0"/>
              <a:t>(3) </a:t>
            </a:r>
            <a:r>
              <a:rPr lang="en-GB" baseline="0" dirty="0"/>
              <a:t>as well as distribution of a generalist species (</a:t>
            </a:r>
            <a:r>
              <a:rPr lang="en-GB" i="1" dirty="0"/>
              <a:t>P. pipistrellus</a:t>
            </a:r>
            <a:r>
              <a:rPr lang="en-GB" baseline="0" dirty="0"/>
              <a:t>) on landscape scale</a:t>
            </a:r>
            <a:r>
              <a:rPr lang="en-GB" baseline="30000" dirty="0"/>
              <a:t>(4)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open-/edge-space foraging bats might take </a:t>
            </a:r>
            <a:r>
              <a:rPr lang="en-GB" baseline="0" dirty="0"/>
              <a:t>advantage</a:t>
            </a:r>
            <a:r>
              <a:rPr lang="en-GB" baseline="30000" dirty="0"/>
              <a:t>(3)</a:t>
            </a:r>
            <a:r>
              <a:rPr lang="en-GB" baseline="0" dirty="0"/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/>
              <a:t>Skyglow definition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aseline="0" dirty="0"/>
              <a:t>Immense spatial distribution and effects of light pollution from point sources stress the need for research on effects of Skyglow on bats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/>
              <a:t>‘light-tolerant’ species negatively affected by skyglow</a:t>
            </a:r>
            <a:r>
              <a:rPr lang="en-GB" sz="1200" baseline="30000" dirty="0"/>
              <a:t>(2)</a:t>
            </a:r>
            <a:r>
              <a:rPr lang="en-GB" sz="1200" baseline="0" dirty="0"/>
              <a:t> = French researcher team published results of nationwide study: </a:t>
            </a:r>
            <a:r>
              <a:rPr lang="en-GB" dirty="0"/>
              <a:t>‘light-tolerant’ species affected by skyglow</a:t>
            </a:r>
            <a:r>
              <a:rPr lang="en-GB" baseline="30000" dirty="0"/>
              <a:t>(2)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CB36C-68FA-47BD-8B50-2EC8A988A91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407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Design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light sensitive and light tolerant </a:t>
            </a:r>
            <a:r>
              <a:rPr lang="de-DE" dirty="0" err="1"/>
              <a:t>species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Recorded</a:t>
            </a:r>
            <a:r>
              <a:rPr lang="de-DE" dirty="0"/>
              <a:t> 3 </a:t>
            </a:r>
            <a:r>
              <a:rPr lang="de-DE" dirty="0" err="1"/>
              <a:t>nights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3 </a:t>
            </a:r>
            <a:r>
              <a:rPr lang="de-DE" dirty="0" err="1"/>
              <a:t>weeks</a:t>
            </a:r>
            <a:r>
              <a:rPr lang="de-DE" dirty="0"/>
              <a:t> in </a:t>
            </a:r>
            <a:r>
              <a:rPr lang="de-DE" dirty="0" err="1"/>
              <a:t>July</a:t>
            </a: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dirty="0"/>
              <a:t>Forest Stand: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Trees</a:t>
            </a:r>
            <a:r>
              <a:rPr lang="de-DE" dirty="0"/>
              <a:t>, Diameter at </a:t>
            </a:r>
            <a:r>
              <a:rPr lang="de-DE" dirty="0" err="1"/>
              <a:t>breast</a:t>
            </a:r>
            <a:r>
              <a:rPr lang="de-DE" dirty="0"/>
              <a:t> </a:t>
            </a:r>
            <a:r>
              <a:rPr lang="de-DE" dirty="0" err="1"/>
              <a:t>height</a:t>
            </a:r>
            <a:r>
              <a:rPr lang="de-DE" dirty="0"/>
              <a:t> (Mean), Standard Deviation </a:t>
            </a:r>
            <a:r>
              <a:rPr lang="de-DE" dirty="0" err="1"/>
              <a:t>of</a:t>
            </a:r>
            <a:r>
              <a:rPr lang="de-DE" dirty="0"/>
              <a:t> DBH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proxy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structural</a:t>
            </a:r>
            <a:r>
              <a:rPr lang="de-DE" dirty="0"/>
              <a:t> </a:t>
            </a:r>
            <a:r>
              <a:rPr lang="de-DE" dirty="0" err="1"/>
              <a:t>complexity</a:t>
            </a:r>
            <a:r>
              <a:rPr lang="de-DE" dirty="0"/>
              <a:t> (</a:t>
            </a:r>
            <a:r>
              <a:rPr lang="en-GB" sz="1800" b="0" i="0" u="none" strike="noStrike" baseline="0" dirty="0">
                <a:solidFill>
                  <a:srgbClr val="0000FF"/>
                </a:solidFill>
                <a:latin typeface="AdvTT5235d5a9"/>
              </a:rPr>
              <a:t>Neumann and </a:t>
            </a:r>
            <a:r>
              <a:rPr lang="en-GB" sz="1800" b="0" i="0" u="none" strike="noStrike" baseline="0" dirty="0" err="1">
                <a:solidFill>
                  <a:srgbClr val="0000FF"/>
                </a:solidFill>
                <a:latin typeface="AdvTT5235d5a9"/>
              </a:rPr>
              <a:t>Starlinger</a:t>
            </a:r>
            <a:r>
              <a:rPr lang="en-GB" sz="1800" b="0" i="0" u="none" strike="noStrike" baseline="0" dirty="0">
                <a:solidFill>
                  <a:srgbClr val="0000FF"/>
                </a:solidFill>
                <a:latin typeface="AdvTT5235d5a9"/>
              </a:rPr>
              <a:t>, 2001 http://dx.doi.org/10.1016/S0378-1127(00)00577-6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dvTT5235d5a9"/>
              </a:rPr>
              <a:t>), </a:t>
            </a:r>
            <a:r>
              <a:rPr lang="de-DE" dirty="0" err="1"/>
              <a:t>Canopy</a:t>
            </a:r>
            <a:r>
              <a:rPr lang="de-DE" dirty="0"/>
              <a:t> Height,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Shrubs</a:t>
            </a: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dirty="0"/>
              <a:t>Landscape Level: </a:t>
            </a:r>
            <a:r>
              <a:rPr lang="en-GB" dirty="0"/>
              <a:t>Percentages of Landcover: Water, Forest (</a:t>
            </a:r>
            <a:r>
              <a:rPr lang="en-GB" dirty="0" err="1"/>
              <a:t>Decid</a:t>
            </a:r>
            <a:r>
              <a:rPr lang="en-GB" dirty="0"/>
              <a:t>./</a:t>
            </a:r>
            <a:r>
              <a:rPr lang="en-GB" dirty="0" err="1"/>
              <a:t>Conif</a:t>
            </a:r>
            <a:r>
              <a:rPr lang="en-GB" dirty="0"/>
              <a:t>.), Urban, Open Land) using National Landcover Database (=</a:t>
            </a:r>
            <a:r>
              <a:rPr lang="en-GB" dirty="0" err="1"/>
              <a:t>Nationell</a:t>
            </a:r>
            <a:r>
              <a:rPr lang="en-GB" dirty="0"/>
              <a:t> </a:t>
            </a:r>
            <a:r>
              <a:rPr lang="en-GB" dirty="0" err="1"/>
              <a:t>Marktäckedata</a:t>
            </a:r>
            <a:r>
              <a:rPr lang="en-GB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Skyglow: </a:t>
            </a:r>
            <a:r>
              <a:rPr lang="en-GB" dirty="0"/>
              <a:t>From world atlas 2015 (</a:t>
            </a:r>
            <a:r>
              <a:rPr lang="en-GB" dirty="0" err="1"/>
              <a:t>Falchi</a:t>
            </a:r>
            <a:r>
              <a:rPr lang="en-GB" dirty="0"/>
              <a:t> et al 2016), resolution = 30 arc sec (~470m)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CB36C-68FA-47BD-8B50-2EC8A988A91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330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Study Area = </a:t>
            </a:r>
            <a:r>
              <a:rPr lang="en-GB" noProof="0" dirty="0" err="1"/>
              <a:t>Ekerö</a:t>
            </a:r>
            <a:r>
              <a:rPr lang="en-GB" noProof="0" dirty="0"/>
              <a:t> </a:t>
            </a:r>
            <a:r>
              <a:rPr lang="en-GB" noProof="0" dirty="0" err="1"/>
              <a:t>Komun</a:t>
            </a:r>
            <a:r>
              <a:rPr lang="en-GB" noProof="0" dirty="0"/>
              <a:t> on The </a:t>
            </a:r>
            <a:r>
              <a:rPr lang="en-GB" noProof="0" dirty="0" err="1"/>
              <a:t>Mälar</a:t>
            </a:r>
            <a:r>
              <a:rPr lang="en-GB" noProof="0" dirty="0"/>
              <a:t> Islands, west of Stockholm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Criteria for site selection: Deciduous forest next to open water surface, no urban area/houses in immediate vicinity (direct light impact), clear sight on water (no reed belt/opening in reed belt)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Used National Landcover Database and BIOTOPE SE (based on satellite images amongst all)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Artificial Brightness range: 0.4 (#13)– 3.6 (#05: large greenhouse for vegetable and herb production) mcd/m² (megacandela per </a:t>
            </a:r>
            <a:r>
              <a:rPr lang="en-GB" noProof="0" dirty="0" err="1"/>
              <a:t>squaremeter</a:t>
            </a:r>
            <a:r>
              <a:rPr lang="en-GB" noProof="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CB36C-68FA-47BD-8B50-2EC8A988A91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037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i="1" dirty="0"/>
              <a:t>P. </a:t>
            </a:r>
            <a:r>
              <a:rPr lang="de-DE" i="1" dirty="0" err="1"/>
              <a:t>pygmaeus</a:t>
            </a:r>
            <a:r>
              <a:rPr lang="de-DE" i="1" dirty="0"/>
              <a:t>: </a:t>
            </a:r>
            <a:r>
              <a:rPr lang="de-DE" dirty="0"/>
              <a:t>5,000 &lt; 75% match </a:t>
            </a:r>
            <a:r>
              <a:rPr lang="de-DE" dirty="0" err="1"/>
              <a:t>ratio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CB36C-68FA-47BD-8B50-2EC8A988A91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543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passes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P. </a:t>
            </a:r>
            <a:r>
              <a:rPr lang="de-DE" dirty="0" err="1"/>
              <a:t>pygmaeus</a:t>
            </a:r>
            <a:r>
              <a:rPr lang="de-DE" dirty="0"/>
              <a:t> (pass = bat </a:t>
            </a:r>
            <a:r>
              <a:rPr lang="de-DE" dirty="0" err="1"/>
              <a:t>call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2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pulses</a:t>
            </a:r>
            <a:r>
              <a:rPr lang="de-DE" dirty="0"/>
              <a:t> and/</a:t>
            </a:r>
            <a:r>
              <a:rPr lang="de-DE" dirty="0" err="1"/>
              <a:t>or</a:t>
            </a:r>
            <a:r>
              <a:rPr lang="de-DE" dirty="0"/>
              <a:t> social </a:t>
            </a:r>
            <a:r>
              <a:rPr lang="de-DE" dirty="0" err="1"/>
              <a:t>call</a:t>
            </a:r>
            <a:r>
              <a:rPr lang="de-DE" dirty="0"/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Brightness</a:t>
            </a:r>
            <a:r>
              <a:rPr lang="de-DE" dirty="0"/>
              <a:t> at </a:t>
            </a:r>
            <a:r>
              <a:rPr lang="de-DE" dirty="0" err="1"/>
              <a:t>site</a:t>
            </a:r>
            <a:r>
              <a:rPr lang="de-DE" dirty="0"/>
              <a:t> (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scale</a:t>
            </a:r>
            <a:r>
              <a:rPr lang="de-DE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CB36C-68FA-47BD-8B50-2EC8A988A91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351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Mean </a:t>
            </a:r>
            <a:r>
              <a:rPr lang="de-DE" dirty="0" err="1"/>
              <a:t>brightness</a:t>
            </a:r>
            <a:r>
              <a:rPr lang="de-DE" dirty="0"/>
              <a:t> at </a:t>
            </a:r>
            <a:r>
              <a:rPr lang="de-DE" dirty="0" err="1"/>
              <a:t>landscape</a:t>
            </a:r>
            <a:r>
              <a:rPr lang="de-DE" dirty="0"/>
              <a:t> </a:t>
            </a:r>
            <a:r>
              <a:rPr lang="de-DE" dirty="0" err="1"/>
              <a:t>scale</a:t>
            </a:r>
            <a:endParaRPr lang="de-D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Points </a:t>
            </a:r>
            <a:r>
              <a:rPr lang="de-DE" dirty="0" err="1"/>
              <a:t>don‘t</a:t>
            </a:r>
            <a:r>
              <a:rPr lang="de-DE" dirty="0"/>
              <a:t> </a:t>
            </a:r>
            <a:r>
              <a:rPr lang="de-DE" dirty="0" err="1"/>
              <a:t>really</a:t>
            </a:r>
            <a:r>
              <a:rPr lang="de-DE" dirty="0"/>
              <a:t> </a:t>
            </a:r>
            <a:r>
              <a:rPr lang="de-DE" dirty="0" err="1"/>
              <a:t>lie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/>
              <a:t>confidence</a:t>
            </a:r>
            <a:r>
              <a:rPr lang="de-DE" dirty="0"/>
              <a:t> </a:t>
            </a:r>
            <a:r>
              <a:rPr lang="de-DE" dirty="0" err="1"/>
              <a:t>intervall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Brightness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probably</a:t>
            </a:r>
            <a:r>
              <a:rPr lang="de-DE" dirty="0">
                <a:sym typeface="Wingdings" panose="05000000000000000000" pitchFamily="2" charset="2"/>
              </a:rPr>
              <a:t> not </a:t>
            </a:r>
            <a:r>
              <a:rPr lang="de-DE" dirty="0" err="1">
                <a:sym typeface="Wingdings" panose="05000000000000000000" pitchFamily="2" charset="2"/>
              </a:rPr>
              <a:t>statistically</a:t>
            </a:r>
            <a:r>
              <a:rPr lang="de-DE" dirty="0">
                <a:sym typeface="Wingdings" panose="05000000000000000000" pitchFamily="2" charset="2"/>
              </a:rPr>
              <a:t> relevant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>
                <a:sym typeface="Wingdings" panose="05000000000000000000" pitchFamily="2" charset="2"/>
              </a:rPr>
              <a:t>No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big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difference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between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two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habitats</a:t>
            </a:r>
            <a:endParaRPr lang="de-DE" dirty="0">
              <a:sym typeface="Wingdings" panose="05000000000000000000" pitchFamily="2" charset="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>
                <a:sym typeface="Wingdings" panose="05000000000000000000" pitchFamily="2" charset="2"/>
              </a:rPr>
              <a:t>only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</a:t>
            </a:r>
            <a:r>
              <a:rPr lang="de-DE" dirty="0" err="1"/>
              <a:t>rend</a:t>
            </a:r>
            <a:r>
              <a:rPr lang="de-DE" dirty="0"/>
              <a:t> </a:t>
            </a:r>
            <a:r>
              <a:rPr lang="de-DE" dirty="0" err="1">
                <a:sym typeface="Wingdings" panose="05000000000000000000" pitchFamily="2" charset="2"/>
              </a:rPr>
              <a:t>differs</a:t>
            </a:r>
            <a:endParaRPr lang="de-D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might</a:t>
            </a:r>
            <a:r>
              <a:rPr lang="de-DE" dirty="0"/>
              <a:t> </a:t>
            </a:r>
            <a:r>
              <a:rPr lang="de-DE" dirty="0" err="1"/>
              <a:t>indicate</a:t>
            </a:r>
            <a:r>
              <a:rPr lang="de-DE" dirty="0"/>
              <a:t> Soprano </a:t>
            </a:r>
            <a:r>
              <a:rPr lang="de-DE" dirty="0" err="1"/>
              <a:t>Pipistrelle</a:t>
            </a:r>
            <a:r>
              <a:rPr lang="de-DE" dirty="0"/>
              <a:t> </a:t>
            </a:r>
            <a:r>
              <a:rPr lang="de-DE" dirty="0" err="1"/>
              <a:t>prefers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forage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shelter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vegetation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Forest </a:t>
            </a:r>
            <a:r>
              <a:rPr lang="de-DE" dirty="0" err="1"/>
              <a:t>Edges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brighter</a:t>
            </a:r>
            <a:r>
              <a:rPr lang="de-DE" dirty="0"/>
              <a:t> </a:t>
            </a:r>
            <a:r>
              <a:rPr lang="de-DE" dirty="0" err="1"/>
              <a:t>night</a:t>
            </a:r>
            <a:r>
              <a:rPr lang="de-DE" dirty="0"/>
              <a:t> </a:t>
            </a:r>
            <a:r>
              <a:rPr lang="de-DE" dirty="0" err="1"/>
              <a:t>skies</a:t>
            </a:r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CB36C-68FA-47BD-8B50-2EC8A988A91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901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First 3.5 h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night</a:t>
            </a:r>
            <a:r>
              <a:rPr lang="de-DE" dirty="0"/>
              <a:t>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peaks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bat </a:t>
            </a:r>
            <a:r>
              <a:rPr lang="de-DE" dirty="0" err="1"/>
              <a:t>activity</a:t>
            </a:r>
            <a:endParaRPr lang="de-D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Same </a:t>
            </a:r>
            <a:r>
              <a:rPr lang="de-DE" dirty="0" err="1"/>
              <a:t>picture</a:t>
            </a:r>
            <a:r>
              <a:rPr lang="de-DE" dirty="0"/>
              <a:t>: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big</a:t>
            </a:r>
            <a:r>
              <a:rPr lang="de-DE" dirty="0"/>
              <a:t> </a:t>
            </a:r>
            <a:r>
              <a:rPr lang="de-DE" dirty="0" err="1"/>
              <a:t>difference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scale</a:t>
            </a:r>
            <a:r>
              <a:rPr lang="de-DE" dirty="0"/>
              <a:t> and </a:t>
            </a:r>
            <a:r>
              <a:rPr lang="de-DE" dirty="0" err="1"/>
              <a:t>landscape</a:t>
            </a:r>
            <a:r>
              <a:rPr lang="de-DE" dirty="0"/>
              <a:t> </a:t>
            </a:r>
            <a:r>
              <a:rPr lang="de-DE" dirty="0" err="1"/>
              <a:t>scale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CB36C-68FA-47BD-8B50-2EC8A988A91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321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Not </a:t>
            </a: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/>
              <a:t>confidence</a:t>
            </a:r>
            <a:r>
              <a:rPr lang="de-DE" dirty="0"/>
              <a:t> </a:t>
            </a:r>
            <a:r>
              <a:rPr lang="de-DE" dirty="0" err="1"/>
              <a:t>interval</a:t>
            </a:r>
            <a:endParaRPr lang="de-D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Difference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habitats</a:t>
            </a:r>
            <a:endParaRPr lang="de-D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1h </a:t>
            </a:r>
            <a:r>
              <a:rPr lang="de-DE" dirty="0" err="1"/>
              <a:t>earlier</a:t>
            </a:r>
            <a:r>
              <a:rPr lang="de-DE" dirty="0"/>
              <a:t> in </a:t>
            </a:r>
            <a:r>
              <a:rPr lang="de-DE" dirty="0" err="1"/>
              <a:t>forest</a:t>
            </a:r>
            <a:r>
              <a:rPr lang="de-DE" dirty="0"/>
              <a:t> </a:t>
            </a:r>
            <a:r>
              <a:rPr lang="de-DE" dirty="0" err="1"/>
              <a:t>edges</a:t>
            </a:r>
            <a:r>
              <a:rPr lang="de-DE" dirty="0"/>
              <a:t>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Also </a:t>
            </a:r>
            <a:r>
              <a:rPr lang="de-DE" dirty="0" err="1"/>
              <a:t>might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darker</a:t>
            </a:r>
            <a:r>
              <a:rPr lang="de-DE" dirty="0"/>
              <a:t> in </a:t>
            </a:r>
            <a:r>
              <a:rPr lang="de-DE" dirty="0" err="1"/>
              <a:t>forest</a:t>
            </a:r>
            <a:r>
              <a:rPr lang="de-DE" dirty="0"/>
              <a:t> </a:t>
            </a:r>
            <a:r>
              <a:rPr lang="de-DE" dirty="0" err="1"/>
              <a:t>edge</a:t>
            </a:r>
            <a:r>
              <a:rPr lang="de-DE" dirty="0"/>
              <a:t> (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satelite</a:t>
            </a:r>
            <a:r>
              <a:rPr lang="de-DE" dirty="0"/>
              <a:t> </a:t>
            </a:r>
            <a:r>
              <a:rPr lang="de-DE" dirty="0" err="1"/>
              <a:t>measurements</a:t>
            </a:r>
            <a:r>
              <a:rPr lang="de-DE" dirty="0"/>
              <a:t>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brighter</a:t>
            </a:r>
            <a:r>
              <a:rPr lang="de-DE" dirty="0"/>
              <a:t> outside </a:t>
            </a:r>
            <a:r>
              <a:rPr lang="de-DE" dirty="0" err="1"/>
              <a:t>forest</a:t>
            </a:r>
            <a:r>
              <a:rPr lang="de-DE" dirty="0"/>
              <a:t> </a:t>
            </a:r>
            <a:r>
              <a:rPr lang="de-DE" dirty="0" err="1"/>
              <a:t>edge</a:t>
            </a:r>
            <a:r>
              <a:rPr lang="de-DE" dirty="0"/>
              <a:t> </a:t>
            </a:r>
            <a:r>
              <a:rPr lang="de-DE" dirty="0" err="1"/>
              <a:t>difference</a:t>
            </a:r>
            <a:r>
              <a:rPr lang="de-DE" dirty="0"/>
              <a:t> </a:t>
            </a:r>
            <a:r>
              <a:rPr lang="de-DE" dirty="0" err="1"/>
              <a:t>might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perceived</a:t>
            </a:r>
            <a:r>
              <a:rPr lang="de-DE" dirty="0"/>
              <a:t> </a:t>
            </a:r>
            <a:r>
              <a:rPr lang="de-DE" dirty="0" err="1"/>
              <a:t>higher</a:t>
            </a:r>
            <a:endParaRPr lang="de-D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Explore</a:t>
            </a:r>
            <a:r>
              <a:rPr lang="de-DE" dirty="0"/>
              <a:t> open </a:t>
            </a:r>
            <a:r>
              <a:rPr lang="de-DE" dirty="0" err="1"/>
              <a:t>habitats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darker</a:t>
            </a:r>
            <a:endParaRPr lang="de-D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Currently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explanation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trend</a:t>
            </a:r>
            <a:r>
              <a:rPr lang="de-DE" dirty="0"/>
              <a:t> in </a:t>
            </a:r>
            <a:r>
              <a:rPr lang="de-DE" dirty="0" err="1"/>
              <a:t>forest</a:t>
            </a:r>
            <a:r>
              <a:rPr lang="de-DE" dirty="0"/>
              <a:t> </a:t>
            </a:r>
            <a:r>
              <a:rPr lang="de-DE"/>
              <a:t>edge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CB36C-68FA-47BD-8B50-2EC8A988A91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954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9B36A-7890-2DB9-DC6A-E8377AD27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u="none">
                <a:latin typeface="Garamond" panose="02020404030301010803" pitchFamily="18" charset="0"/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A54D334-4D88-E601-345D-7873A3A28F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3B403A-0355-F939-2042-9C4918A7A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12/11/2022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11D9BA-1AFC-2252-7465-9A3179F6B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Torge Gerwin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E48517-CA16-1F08-44DB-7DA4681C3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AECA-C8C0-42D0-AFF1-3C592AD3720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95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30A1BD-1125-3FC3-D955-FF26710AF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ACE7747-2FC8-C2B1-D1F3-6BCC0BD0D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74214C-37EA-D71E-69AB-7C9530B5A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12/11/2022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A8F0BC-2B96-8BA3-1AF8-32DBC9EC8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E4C5A7-1D3B-5C26-5F87-A7F285B02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AECA-C8C0-42D0-AFF1-3C592AD3720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51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42A1B12-378B-6F9D-C727-78CF6044FC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C2F104F-3140-ACB2-8CE1-051B7B04E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09ADE7-D373-47A6-CC68-C7CA1FCA8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12/11/2022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B559F3-8F9D-DA72-946C-EC2DBDBE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E8F513-4619-E987-3D58-1632C77C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AECA-C8C0-42D0-AFF1-3C592AD3720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77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E9616-D3FC-B6F3-FE4C-C2E4242DB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A37A4A-DB60-49E6-872C-09F9B5BD0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27A18F-5614-043E-5073-46C5045CD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12/11/2022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B8B031-2E34-F47F-BDE2-3B6D16F75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4B0F54-7EBB-5C0F-CED4-3DAD8FCBC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AECA-C8C0-42D0-AFF1-3C592AD3720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040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820FEE-9253-B218-A397-8EDD3DCA9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078BA0-EDF4-3FCB-0FEA-570B7D4C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167C5A-C8C6-CC7C-4EB4-E863A6B9B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12/11/2022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990E8C-6BED-86C6-93F4-3E696FC8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582598-F763-B12B-DAB6-21B270C03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AECA-C8C0-42D0-AFF1-3C592AD3720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299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2F1EED-75CB-B37D-75FE-6D71E5200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CE2F37-6AD7-0948-F0CD-61B62F259E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DDFEEC6-11AA-3298-B02E-AA1C56094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2F2E413-A1E2-1153-DBCF-BB1F63953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12/11/2022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5E28C8E-B677-EDDC-C43E-FC8BC1A30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1B42C8-1B93-C75B-EF8D-644F647CB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AECA-C8C0-42D0-AFF1-3C592AD3720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62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D97ACE-1062-3569-6056-639A97740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13C562-BC20-47F8-8742-7A2D0360E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97BD9C3-DF01-D106-39D0-3E30A0D82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A8FA1DA-48AA-A1BD-5CF6-84800EFAD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D77FBF5-D4C4-9C79-A117-02F4288E01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6B47E63-4CAB-0787-19CC-A4DBD84F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12/11/2022</a:t>
            </a:r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9F50671-4C73-54A7-ADC1-5EAFAC8A6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9468FC7-8EE4-5B76-C52C-EDF515D2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AECA-C8C0-42D0-AFF1-3C592AD3720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04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1E7E6-0455-147E-26F0-12FCC5EF3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0C45E1C-C18F-0D56-D28B-0A8ABDEDC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12/11/2022</a:t>
            </a: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8D7FE63-934D-2310-FC1B-D6FF542BB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8D1CEDF-C1AF-EC4C-BD58-FA29B507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AECA-C8C0-42D0-AFF1-3C592AD3720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63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6ED9009-FD8E-0DEB-31EE-B65CB0B2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12/11/2022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6F53D6F-E414-E639-C95D-5545260D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F71FA5-E88E-1616-873D-8E40EE858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AECA-C8C0-42D0-AFF1-3C592AD3720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789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8DD92-F019-664E-6ED8-820B91FC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6CFC30-6EA6-C2FB-2853-601969E91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C02030B-089C-AAEF-8318-627B0805B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7189982-F0B9-A80D-490E-0BCEAE28C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12/11/2022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76F81BE-A710-8834-5B2C-FBDE0978E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9EC1DB-5EAA-618F-F027-C8014E2A6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AECA-C8C0-42D0-AFF1-3C592AD3720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63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D2CE25-7AF6-005B-4871-0426863A2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0FEECF8-1887-3667-1C54-40A30B7103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14A1D1-4AB5-556F-B2DD-A4A6CC1C4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F7F5F3A-1618-AD28-F02B-94627956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12/11/2022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B5A6F13-A43F-797E-E671-067687575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7C9FAAB-CD60-305F-2886-B08B5F6F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AECA-C8C0-42D0-AFF1-3C592AD3720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55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F926ADB-4972-50E1-E781-31BBD239D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/>
              <a:t>Mastertitelformat</a:t>
            </a:r>
            <a:r>
              <a:rPr lang="de-DE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37880B-0D1F-8CB4-5883-324D9ABED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Mastertextformat</a:t>
            </a:r>
            <a:r>
              <a:rPr lang="de-DE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de-DE" dirty="0"/>
              <a:t> </a:t>
            </a:r>
            <a:r>
              <a:rPr lang="en-GB" noProof="0" dirty="0"/>
              <a:t>Ebene</a:t>
            </a:r>
          </a:p>
          <a:p>
            <a:pPr lvl="2"/>
            <a:r>
              <a:rPr lang="en-GB" noProof="0" dirty="0" err="1"/>
              <a:t>Dritte</a:t>
            </a:r>
            <a:r>
              <a:rPr lang="de-DE" dirty="0"/>
              <a:t> </a:t>
            </a:r>
            <a:r>
              <a:rPr lang="en-GB" noProof="0" dirty="0"/>
              <a:t>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B8DF72-D319-76A2-A8F5-493854728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12/11/2022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A0C44F-1DA4-D076-293C-45FFCB8833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C62181-AAA2-9984-A372-F958DCC75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fld id="{BEF6AECA-C8C0-42D0-AFF1-3C592AD3720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83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u="sng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envpol.2022.119267" TargetMode="External"/><Relationship Id="rId2" Type="http://schemas.openxmlformats.org/officeDocument/2006/relationships/hyperlink" Target="https://doi.org/10.1126/sciadv.160037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x.doi.org/10.1098/rstb.2014.0124" TargetMode="External"/><Relationship Id="rId4" Type="http://schemas.openxmlformats.org/officeDocument/2006/relationships/hyperlink" Target="https://doi.org/10.1093/biosci/biab08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toge4438@student.su.se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D0779A-9E16-D16A-FF54-7923B43265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60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Turning night into day</a:t>
            </a:r>
            <a:br>
              <a:rPr lang="en-GB" sz="60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en-GB" sz="60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–</a:t>
            </a:r>
            <a:br>
              <a:rPr lang="en-GB" sz="60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Effect of skyglow on bat activity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C519447-CDD2-10BD-BF31-9310B550E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2908"/>
            <a:ext cx="9144000" cy="1655762"/>
          </a:xfrm>
        </p:spPr>
        <p:txBody>
          <a:bodyPr>
            <a:normAutofit/>
          </a:bodyPr>
          <a:lstStyle/>
          <a:p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A master’s thesis in Landscape Ecology</a:t>
            </a:r>
          </a:p>
          <a:p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at Stockholm University</a:t>
            </a:r>
            <a:endParaRPr lang="en-GB" sz="30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DF0C5A-30C9-FC3A-0B6B-5FC579C44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AECA-C8C0-42D0-AFF1-3C592AD37200}" type="slidenum">
              <a:rPr lang="en-GB" smtClean="0"/>
              <a:t>1</a:t>
            </a:fld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EA9D503-8F3F-7154-CB82-00A52292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Torge Gerwin (torge.gerwin@web.de)</a:t>
            </a:r>
            <a:endParaRPr lang="en-GB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7A959D4D-A306-63E0-30D2-B59248228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12/11/2022</a:t>
            </a:r>
            <a:endParaRPr lang="en-GB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122E431-E119-246F-DC6A-6EA29B1D7947}"/>
              </a:ext>
            </a:extLst>
          </p:cNvPr>
          <p:cNvGrpSpPr/>
          <p:nvPr/>
        </p:nvGrpSpPr>
        <p:grpSpPr>
          <a:xfrm>
            <a:off x="1452033" y="1023584"/>
            <a:ext cx="1515534" cy="1292577"/>
            <a:chOff x="9838266" y="844021"/>
            <a:chExt cx="1515534" cy="1292577"/>
          </a:xfrm>
        </p:grpSpPr>
        <p:pic>
          <p:nvPicPr>
            <p:cNvPr id="5" name="Grafik 4" descr="Straßenlicht mit einfarbiger Füllung">
              <a:extLst>
                <a:ext uri="{FF2B5EF4-FFF2-40B4-BE49-F238E27FC236}">
                  <a16:creationId xmlns:a16="http://schemas.microsoft.com/office/drawing/2014/main" id="{C5A30F5E-CB38-5A22-5B52-9834945AC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10439400" y="844021"/>
              <a:ext cx="914400" cy="1292577"/>
            </a:xfrm>
            <a:prstGeom prst="rect">
              <a:avLst/>
            </a:prstGeom>
          </p:spPr>
        </p:pic>
        <p:pic>
          <p:nvPicPr>
            <p:cNvPr id="6" name="Grafik 5" descr="Fledermäuse mit einfarbiger Füllung">
              <a:extLst>
                <a:ext uri="{FF2B5EF4-FFF2-40B4-BE49-F238E27FC236}">
                  <a16:creationId xmlns:a16="http://schemas.microsoft.com/office/drawing/2014/main" id="{71657EF3-B435-3232-C300-DE5CA5CC6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38266" y="978958"/>
              <a:ext cx="714022" cy="714022"/>
            </a:xfrm>
            <a:prstGeom prst="rect">
              <a:avLst/>
            </a:prstGeom>
          </p:spPr>
        </p:pic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6651144-CED0-8EC1-9670-738BFCFBD990}"/>
              </a:ext>
            </a:extLst>
          </p:cNvPr>
          <p:cNvGrpSpPr/>
          <p:nvPr/>
        </p:nvGrpSpPr>
        <p:grpSpPr>
          <a:xfrm flipH="1">
            <a:off x="9385140" y="1023585"/>
            <a:ext cx="1515534" cy="1292577"/>
            <a:chOff x="9838266" y="844021"/>
            <a:chExt cx="1515534" cy="1292577"/>
          </a:xfrm>
        </p:grpSpPr>
        <p:pic>
          <p:nvPicPr>
            <p:cNvPr id="11" name="Grafik 10" descr="Straßenlicht mit einfarbiger Füllung">
              <a:extLst>
                <a:ext uri="{FF2B5EF4-FFF2-40B4-BE49-F238E27FC236}">
                  <a16:creationId xmlns:a16="http://schemas.microsoft.com/office/drawing/2014/main" id="{384B5D50-0D5A-055E-7082-FF412F472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10439400" y="844021"/>
              <a:ext cx="914400" cy="1292577"/>
            </a:xfrm>
            <a:prstGeom prst="rect">
              <a:avLst/>
            </a:prstGeom>
          </p:spPr>
        </p:pic>
        <p:pic>
          <p:nvPicPr>
            <p:cNvPr id="12" name="Grafik 11" descr="Fledermäuse mit einfarbiger Füllung">
              <a:extLst>
                <a:ext uri="{FF2B5EF4-FFF2-40B4-BE49-F238E27FC236}">
                  <a16:creationId xmlns:a16="http://schemas.microsoft.com/office/drawing/2014/main" id="{FFB96125-E975-99EB-57D0-E6BD00B3F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38266" y="978958"/>
              <a:ext cx="714022" cy="714022"/>
            </a:xfrm>
            <a:prstGeom prst="rect">
              <a:avLst/>
            </a:prstGeom>
          </p:spPr>
        </p:pic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id="{09C43F96-45EA-625E-0848-769C26832E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538" y="5028212"/>
            <a:ext cx="1028923" cy="100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5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48BD22-F237-9EEA-5F4C-F0B3D6535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Preliminary</a:t>
            </a:r>
            <a:r>
              <a:rPr lang="de-DE" dirty="0"/>
              <a:t> (!) </a:t>
            </a:r>
            <a:r>
              <a:rPr lang="de-DE" dirty="0" err="1"/>
              <a:t>results</a:t>
            </a:r>
            <a:r>
              <a:rPr lang="de-DE" dirty="0"/>
              <a:t>: Median </a:t>
            </a:r>
            <a:r>
              <a:rPr lang="de-DE" dirty="0" err="1"/>
              <a:t>call</a:t>
            </a:r>
            <a:r>
              <a:rPr lang="de-DE" dirty="0"/>
              <a:t> in </a:t>
            </a:r>
            <a:r>
              <a:rPr lang="de-DE" dirty="0" err="1"/>
              <a:t>first</a:t>
            </a:r>
            <a:r>
              <a:rPr lang="de-DE" dirty="0"/>
              <a:t> 3.5h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1EBCB4-EEF9-55E1-AC5C-8F4C35B7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AECA-C8C0-42D0-AFF1-3C592AD37200}" type="slidenum">
              <a:rPr lang="en-GB" smtClean="0"/>
              <a:t>10</a:t>
            </a:fld>
            <a:endParaRPr lang="en-GB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17650D7-09EB-62A0-9695-1C3437000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00" y="1321475"/>
            <a:ext cx="81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64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319B0B-2544-7BD0-26D9-5814138C6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Outlook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3F26E2-C433-319B-0832-2F7966557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3200" dirty="0"/>
              <a:t>Generalise to genus </a:t>
            </a:r>
            <a:r>
              <a:rPr lang="en-GB" sz="3200" i="1" dirty="0"/>
              <a:t>Myotis</a:t>
            </a:r>
            <a:r>
              <a:rPr lang="en-GB" sz="3200" dirty="0"/>
              <a:t> &amp; compare to </a:t>
            </a:r>
            <a:r>
              <a:rPr lang="en-GB" sz="3200" i="1" dirty="0"/>
              <a:t>P. pygmaeus</a:t>
            </a:r>
          </a:p>
          <a:p>
            <a:pPr>
              <a:lnSpc>
                <a:spcPct val="110000"/>
              </a:lnSpc>
            </a:pPr>
            <a:r>
              <a:rPr lang="en-GB" sz="3200" dirty="0"/>
              <a:t>Include amount of reed (Biotope SE database)</a:t>
            </a:r>
          </a:p>
          <a:p>
            <a:pPr>
              <a:lnSpc>
                <a:spcPct val="110000"/>
              </a:lnSpc>
            </a:pPr>
            <a:r>
              <a:rPr lang="en-GB" sz="3200" dirty="0"/>
              <a:t>Analyse different landscape scales</a:t>
            </a:r>
          </a:p>
          <a:p>
            <a:pPr>
              <a:lnSpc>
                <a:spcPct val="110000"/>
              </a:lnSpc>
            </a:pPr>
            <a:r>
              <a:rPr lang="en-GB" sz="3200" dirty="0"/>
              <a:t>Potentially include feeding buzzes</a:t>
            </a:r>
          </a:p>
          <a:p>
            <a:pPr>
              <a:lnSpc>
                <a:spcPct val="110000"/>
              </a:lnSpc>
            </a:pPr>
            <a:r>
              <a:rPr lang="en-GB" sz="3200" dirty="0"/>
              <a:t>Finish statistical analysis</a:t>
            </a:r>
          </a:p>
          <a:p>
            <a:pPr>
              <a:lnSpc>
                <a:spcPct val="110000"/>
              </a:lnSpc>
            </a:pPr>
            <a:r>
              <a:rPr lang="en-GB" sz="3200" dirty="0"/>
              <a:t>Submission of thesis in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96A7B32-2095-E7F4-5141-3E61E0F24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AECA-C8C0-42D0-AFF1-3C592AD37200}" type="slidenum">
              <a:rPr lang="en-GB" smtClean="0"/>
              <a:t>11</a:t>
            </a:fld>
            <a:endParaRPr lang="en-GB"/>
          </a:p>
        </p:txBody>
      </p:sp>
      <p:pic>
        <p:nvPicPr>
          <p:cNvPr id="6" name="Grafik 5" descr="Zukunft mit einfarbiger Füllung">
            <a:extLst>
              <a:ext uri="{FF2B5EF4-FFF2-40B4-BE49-F238E27FC236}">
                <a16:creationId xmlns:a16="http://schemas.microsoft.com/office/drawing/2014/main" id="{BAB27F5E-4E99-E4A1-92D1-B2FE2A716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45524" y="5707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12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0E119C-70FF-667F-CA72-7C03F8B54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Sources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5ED852-7355-448F-AC46-993558772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 err="1"/>
              <a:t>Falchi</a:t>
            </a:r>
            <a:r>
              <a:rPr lang="de-DE" dirty="0"/>
              <a:t> et al. (2015): </a:t>
            </a:r>
            <a:r>
              <a:rPr lang="en-GB" dirty="0"/>
              <a:t>The new world atlas of artificial night sky brightness. </a:t>
            </a:r>
            <a:r>
              <a:rPr lang="en-GB" dirty="0">
                <a:hlinkClick r:id="rId2"/>
              </a:rPr>
              <a:t>https://doi.org/10.1126/sciadv.1600377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de-DE" dirty="0" err="1"/>
              <a:t>Mariton</a:t>
            </a:r>
            <a:r>
              <a:rPr lang="de-DE" dirty="0"/>
              <a:t> et al. (2022): </a:t>
            </a:r>
            <a:r>
              <a:rPr lang="en-GB" dirty="0"/>
              <a:t>Even low light pollution levels affect the spatial distribution and timing of activity of a “light tolerant” bat species. </a:t>
            </a:r>
            <a:r>
              <a:rPr lang="en-GB" dirty="0">
                <a:hlinkClick r:id="rId3"/>
              </a:rPr>
              <a:t>https://doi.org/10.1016/j.envpol.2022.119267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Voigt et al. (2021): </a:t>
            </a:r>
            <a:r>
              <a:rPr lang="en-GB" dirty="0"/>
              <a:t>The Impact of Light Pollution on Bats Varies According to Foraging Guild and Habitat Context.</a:t>
            </a:r>
            <a:r>
              <a:rPr lang="de-DE" dirty="0"/>
              <a:t> </a:t>
            </a:r>
            <a:r>
              <a:rPr lang="de-DE" dirty="0">
                <a:hlinkClick r:id="rId4"/>
              </a:rPr>
              <a:t>https://doi.org/10.1093/biosci/biab087</a:t>
            </a:r>
            <a:r>
              <a:rPr lang="de-DE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Mathews et al. (2015): </a:t>
            </a:r>
            <a:r>
              <a:rPr lang="en-GB" dirty="0"/>
              <a:t>Barriers and benefits: implications of artificial night-lighting for the distribution of common bats in Britain and Ireland. </a:t>
            </a:r>
            <a:r>
              <a:rPr lang="en-GB" dirty="0">
                <a:hlinkClick r:id="rId5"/>
              </a:rPr>
              <a:t>http://dx.doi.org/10.1098/rstb.2014.0124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64164B-71B6-E05B-1B22-5DF07B422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AECA-C8C0-42D0-AFF1-3C592AD37200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481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Himmel, Herde, draußen, Vogel enthält.&#10;&#10;Automatisch generierte Beschreibung">
            <a:extLst>
              <a:ext uri="{FF2B5EF4-FFF2-40B4-BE49-F238E27FC236}">
                <a16:creationId xmlns:a16="http://schemas.microsoft.com/office/drawing/2014/main" id="{F41B975C-4CB9-ABAA-86EF-E2A898B83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53" y="456761"/>
            <a:ext cx="2305953" cy="263819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5BBB3EA-6EAE-63EB-CC6F-D5AC26444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46438"/>
            <a:ext cx="9144000" cy="1067705"/>
          </a:xfrm>
        </p:spPr>
        <p:txBody>
          <a:bodyPr/>
          <a:lstStyle/>
          <a:p>
            <a:r>
              <a:rPr lang="de-DE" dirty="0"/>
              <a:t>Tack </a:t>
            </a:r>
            <a:r>
              <a:rPr lang="de-DE" dirty="0" err="1"/>
              <a:t>för</a:t>
            </a:r>
            <a:r>
              <a:rPr lang="de-DE" dirty="0"/>
              <a:t> </a:t>
            </a:r>
            <a:r>
              <a:rPr lang="de-DE" dirty="0" err="1"/>
              <a:t>uppmärksamheten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44109C-9180-DDE0-0D58-884962C3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AECA-C8C0-42D0-AFF1-3C592AD37200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62EF658-C2EE-7460-34FD-29D088A4CD06}"/>
              </a:ext>
            </a:extLst>
          </p:cNvPr>
          <p:cNvSpPr txBox="1"/>
          <p:nvPr/>
        </p:nvSpPr>
        <p:spPr>
          <a:xfrm>
            <a:off x="2392220" y="3805414"/>
            <a:ext cx="563011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Garamond" panose="02020404030301010803" pitchFamily="18" charset="0"/>
              </a:rPr>
              <a:t>Torge Gerwin</a:t>
            </a:r>
          </a:p>
          <a:p>
            <a:r>
              <a:rPr lang="en-GB" sz="2400" dirty="0">
                <a:latin typeface="Garamond" panose="02020404030301010803" pitchFamily="18" charset="0"/>
              </a:rPr>
              <a:t>Department of Physical Geography</a:t>
            </a:r>
          </a:p>
          <a:p>
            <a:r>
              <a:rPr lang="en-GB" sz="2400" dirty="0">
                <a:latin typeface="Garamond" panose="02020404030301010803" pitchFamily="18" charset="0"/>
              </a:rPr>
              <a:t>Stockholm University</a:t>
            </a:r>
            <a:endParaRPr lang="de-DE" sz="2400" dirty="0">
              <a:latin typeface="Garamond" panose="02020404030301010803" pitchFamily="18" charset="0"/>
            </a:endParaRPr>
          </a:p>
          <a:p>
            <a:r>
              <a:rPr lang="de-DE" sz="2400" dirty="0" err="1">
                <a:latin typeface="Garamond" panose="02020404030301010803" pitchFamily="18" charset="0"/>
              </a:rPr>
              <a:t>contact</a:t>
            </a:r>
            <a:r>
              <a:rPr lang="de-DE" sz="2400" dirty="0">
                <a:latin typeface="Garamond" panose="02020404030301010803" pitchFamily="18" charset="0"/>
              </a:rPr>
              <a:t>: </a:t>
            </a:r>
            <a:r>
              <a:rPr lang="de-DE" sz="2400" dirty="0">
                <a:latin typeface="Garamond" panose="020204040303010108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toge4438@student.su.se</a:t>
            </a:r>
            <a:endParaRPr lang="de-DE" sz="2400" dirty="0">
              <a:latin typeface="Garamond" panose="02020404030301010803" pitchFamily="18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23F5B4F-7CFE-CAFB-B27E-430D737A8C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22" y="3438868"/>
            <a:ext cx="2349746" cy="230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6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9F51D7-B842-1A01-AD31-A21497095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3FA7C4-5350-D708-F0A1-6B8FAC36C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Impact </a:t>
            </a:r>
            <a:r>
              <a:rPr lang="en-GB" dirty="0"/>
              <a:t>of</a:t>
            </a:r>
            <a:r>
              <a:rPr lang="de-DE" dirty="0"/>
              <a:t> light </a:t>
            </a:r>
            <a:r>
              <a:rPr lang="en-GB" dirty="0"/>
              <a:t>pollution</a:t>
            </a:r>
          </a:p>
          <a:p>
            <a:r>
              <a:rPr lang="de-DE" dirty="0"/>
              <a:t>Study design</a:t>
            </a:r>
          </a:p>
          <a:p>
            <a:r>
              <a:rPr lang="en-GB" dirty="0"/>
              <a:t>Preliminary</a:t>
            </a:r>
            <a:r>
              <a:rPr lang="de-DE" dirty="0"/>
              <a:t> </a:t>
            </a:r>
            <a:r>
              <a:rPr lang="en-GB" dirty="0"/>
              <a:t>results</a:t>
            </a:r>
          </a:p>
          <a:p>
            <a:r>
              <a:rPr lang="de-DE" dirty="0"/>
              <a:t>Outlook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214253-BC51-14FB-4DB9-29D38378D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AECA-C8C0-42D0-AFF1-3C592AD37200}" type="slidenum">
              <a:rPr lang="en-GB" smtClean="0"/>
              <a:t>2</a:t>
            </a:fld>
            <a:endParaRPr lang="en-GB" dirty="0"/>
          </a:p>
        </p:txBody>
      </p:sp>
      <p:pic>
        <p:nvPicPr>
          <p:cNvPr id="4" name="Grafik 3" descr="Ein Bild, das Himmel, Herde, draußen, Vogel enthält.&#10;&#10;Automatisch generierte Beschreibung">
            <a:extLst>
              <a:ext uri="{FF2B5EF4-FFF2-40B4-BE49-F238E27FC236}">
                <a16:creationId xmlns:a16="http://schemas.microsoft.com/office/drawing/2014/main" id="{5C1E28AB-3A50-0944-12CA-0F1BE02BC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6361" y="1493017"/>
            <a:ext cx="2902535" cy="332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04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4D60B-CCCE-E5CD-7919-4B37DEBF2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light pollution: skyglow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218B1B-FCAA-0297-5F2D-00F1F3B8B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35378"/>
            <a:ext cx="8697571" cy="4152765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GB" sz="3000" dirty="0"/>
              <a:t>Studies mostly on direct light pollution from point sources</a:t>
            </a:r>
          </a:p>
          <a:p>
            <a:pPr>
              <a:spcBef>
                <a:spcPts val="1800"/>
              </a:spcBef>
            </a:pPr>
            <a:r>
              <a:rPr lang="en-GB" sz="3000" dirty="0"/>
              <a:t>Skyglow = brightness of night sky caused by backscatter of artificial light</a:t>
            </a:r>
          </a:p>
          <a:p>
            <a:pPr>
              <a:spcBef>
                <a:spcPts val="1800"/>
              </a:spcBef>
            </a:pPr>
            <a:r>
              <a:rPr lang="en-GB" sz="3000" dirty="0"/>
              <a:t>88 % of Europe experiences glowing night skies</a:t>
            </a:r>
            <a:r>
              <a:rPr lang="en-GB" sz="3000" baseline="30000" dirty="0"/>
              <a:t>(1)</a:t>
            </a:r>
          </a:p>
          <a:p>
            <a:pPr marL="0" indent="0">
              <a:spcBef>
                <a:spcPts val="1800"/>
              </a:spcBef>
              <a:buNone/>
            </a:pPr>
            <a:endParaRPr lang="en-GB" sz="3000" dirty="0"/>
          </a:p>
          <a:p>
            <a:pPr marL="0" indent="0">
              <a:spcBef>
                <a:spcPts val="1800"/>
              </a:spcBef>
              <a:buNone/>
            </a:pPr>
            <a:r>
              <a:rPr lang="en-GB" sz="3000" dirty="0"/>
              <a:t>→ need to understand effects</a:t>
            </a:r>
          </a:p>
          <a:p>
            <a:pPr marL="0" indent="0">
              <a:spcBef>
                <a:spcPts val="1800"/>
              </a:spcBef>
              <a:buNone/>
            </a:pPr>
            <a:endParaRPr lang="en-GB" sz="3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C23223D-20A3-2E3A-7B6C-ADF2F0CBA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AECA-C8C0-42D0-AFF1-3C592AD37200}" type="slidenum">
              <a:rPr lang="en-GB" smtClean="0"/>
              <a:t>3</a:t>
            </a:fld>
            <a:endParaRPr lang="en-GB" dirty="0"/>
          </a:p>
        </p:txBody>
      </p: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FA409C23-5CB8-4BF6-F5BB-59671D1048D8}"/>
              </a:ext>
            </a:extLst>
          </p:cNvPr>
          <p:cNvGrpSpPr/>
          <p:nvPr/>
        </p:nvGrpSpPr>
        <p:grpSpPr>
          <a:xfrm>
            <a:off x="8737150" y="1421742"/>
            <a:ext cx="3049554" cy="4031203"/>
            <a:chOff x="9727009" y="3733565"/>
            <a:chExt cx="1891834" cy="2500814"/>
          </a:xfrm>
        </p:grpSpPr>
        <p:pic>
          <p:nvPicPr>
            <p:cNvPr id="12" name="Grafik 11" descr="Cloud mit einfarbiger Füllung">
              <a:extLst>
                <a:ext uri="{FF2B5EF4-FFF2-40B4-BE49-F238E27FC236}">
                  <a16:creationId xmlns:a16="http://schemas.microsoft.com/office/drawing/2014/main" id="{39F33116-3A76-9422-CE2E-52F053944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31820" y="3780197"/>
              <a:ext cx="929060" cy="929060"/>
            </a:xfrm>
            <a:prstGeom prst="rect">
              <a:avLst/>
            </a:prstGeom>
          </p:spPr>
        </p:pic>
        <p:pic>
          <p:nvPicPr>
            <p:cNvPr id="16" name="Grafik 15" descr="Mond und Sterne mit einfarbiger Füllung">
              <a:extLst>
                <a:ext uri="{FF2B5EF4-FFF2-40B4-BE49-F238E27FC236}">
                  <a16:creationId xmlns:a16="http://schemas.microsoft.com/office/drawing/2014/main" id="{C8DF51B1-6765-5C72-80F6-58C74918E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19031" y="3733565"/>
              <a:ext cx="599812" cy="599812"/>
            </a:xfrm>
            <a:prstGeom prst="rect">
              <a:avLst/>
            </a:prstGeom>
          </p:spPr>
        </p:pic>
        <p:pic>
          <p:nvPicPr>
            <p:cNvPr id="20" name="Grafik 19" descr="Renoviertes Haus funkelnd mit einfarbiger Füllung">
              <a:extLst>
                <a:ext uri="{FF2B5EF4-FFF2-40B4-BE49-F238E27FC236}">
                  <a16:creationId xmlns:a16="http://schemas.microsoft.com/office/drawing/2014/main" id="{339C0099-50DC-AC91-DC7C-247ADE786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39973" y="5483289"/>
              <a:ext cx="419093" cy="419093"/>
            </a:xfrm>
            <a:prstGeom prst="rect">
              <a:avLst/>
            </a:prstGeom>
          </p:spPr>
        </p:pic>
        <p:pic>
          <p:nvPicPr>
            <p:cNvPr id="21" name="Grafik 20" descr="Renoviertes Haus funkelnd mit einfarbiger Füllung">
              <a:extLst>
                <a:ext uri="{FF2B5EF4-FFF2-40B4-BE49-F238E27FC236}">
                  <a16:creationId xmlns:a16="http://schemas.microsoft.com/office/drawing/2014/main" id="{B88B3727-A1EF-2CC5-5D07-522068532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328751" y="5652832"/>
              <a:ext cx="581547" cy="581547"/>
            </a:xfrm>
            <a:prstGeom prst="rect">
              <a:avLst/>
            </a:prstGeom>
          </p:spPr>
        </p:pic>
        <p:pic>
          <p:nvPicPr>
            <p:cNvPr id="22" name="Grafik 21" descr="Renoviertes Haus funkelnd mit einfarbiger Füllung">
              <a:extLst>
                <a:ext uri="{FF2B5EF4-FFF2-40B4-BE49-F238E27FC236}">
                  <a16:creationId xmlns:a16="http://schemas.microsoft.com/office/drawing/2014/main" id="{86802CCB-8B06-5479-F0C9-2A3A1750E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951456" y="5573553"/>
              <a:ext cx="347620" cy="347620"/>
            </a:xfrm>
            <a:prstGeom prst="rect">
              <a:avLst/>
            </a:prstGeom>
          </p:spPr>
        </p:pic>
        <p:cxnSp>
          <p:nvCxnSpPr>
            <p:cNvPr id="24" name="Gerade Verbindung mit Pfeil 23">
              <a:extLst>
                <a:ext uri="{FF2B5EF4-FFF2-40B4-BE49-F238E27FC236}">
                  <a16:creationId xmlns:a16="http://schemas.microsoft.com/office/drawing/2014/main" id="{D75CA6CB-C662-8619-3ACF-B33224F613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93990" y="4657344"/>
              <a:ext cx="180070" cy="78891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>
              <a:extLst>
                <a:ext uri="{FF2B5EF4-FFF2-40B4-BE49-F238E27FC236}">
                  <a16:creationId xmlns:a16="http://schemas.microsoft.com/office/drawing/2014/main" id="{E4549383-A603-94B7-4A0D-023F4794B1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101072" y="4333377"/>
              <a:ext cx="370145" cy="115110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7C5E7E22-ACE9-5ED4-8969-ADA48BBC0D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27009" y="4333377"/>
              <a:ext cx="333416" cy="906393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4" name="Gerade Verbindung mit Pfeil 33">
              <a:extLst>
                <a:ext uri="{FF2B5EF4-FFF2-40B4-BE49-F238E27FC236}">
                  <a16:creationId xmlns:a16="http://schemas.microsoft.com/office/drawing/2014/main" id="{833C01D8-0D50-628C-585B-0CF571A218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8900" y="4575188"/>
              <a:ext cx="839494" cy="693771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0" name="Gerade Verbindung mit Pfeil 49">
              <a:extLst>
                <a:ext uri="{FF2B5EF4-FFF2-40B4-BE49-F238E27FC236}">
                  <a16:creationId xmlns:a16="http://schemas.microsoft.com/office/drawing/2014/main" id="{30A744B9-B93D-14FD-0CB3-341060EF2C85}"/>
                </a:ext>
              </a:extLst>
            </p:cNvPr>
            <p:cNvCxnSpPr>
              <a:cxnSpLocks/>
            </p:cNvCxnSpPr>
            <p:nvPr/>
          </p:nvCxnSpPr>
          <p:spPr>
            <a:xfrm>
              <a:off x="10887769" y="4581140"/>
              <a:ext cx="477527" cy="412915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4" name="Gerade Verbindung mit Pfeil 53">
              <a:extLst>
                <a:ext uri="{FF2B5EF4-FFF2-40B4-BE49-F238E27FC236}">
                  <a16:creationId xmlns:a16="http://schemas.microsoft.com/office/drawing/2014/main" id="{3CC833CA-56E1-4832-0AF3-DBFBFC4D9B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04288" y="4333377"/>
              <a:ext cx="254957" cy="129948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8090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92D098-0954-3BF6-616E-B63FA6CA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Study Design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41FB32-9F5A-307E-A45B-1D6FD4936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754" y="1819390"/>
            <a:ext cx="4914217" cy="4357573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3000" dirty="0"/>
              <a:t>→</a:t>
            </a:r>
            <a:r>
              <a:rPr lang="en-GB" sz="3000" dirty="0">
                <a:sym typeface="Wingdings" panose="05000000000000000000" pitchFamily="2" charset="2"/>
              </a:rPr>
              <a:t> </a:t>
            </a:r>
            <a:r>
              <a:rPr lang="en-GB" sz="3000" i="1" dirty="0">
                <a:sym typeface="Wingdings" panose="05000000000000000000" pitchFamily="2" charset="2"/>
              </a:rPr>
              <a:t>P. pygmaeus</a:t>
            </a:r>
            <a:r>
              <a:rPr lang="en-GB" sz="3000" dirty="0">
                <a:sym typeface="Wingdings" panose="05000000000000000000" pitchFamily="2" charset="2"/>
              </a:rPr>
              <a:t> &amp; </a:t>
            </a:r>
            <a:r>
              <a:rPr lang="en-GB" sz="3000" i="1" dirty="0">
                <a:sym typeface="Wingdings" panose="05000000000000000000" pitchFamily="2" charset="2"/>
              </a:rPr>
              <a:t>M. </a:t>
            </a:r>
            <a:r>
              <a:rPr lang="en-GB" sz="3000" i="1" dirty="0" err="1">
                <a:sym typeface="Wingdings" panose="05000000000000000000" pitchFamily="2" charset="2"/>
              </a:rPr>
              <a:t>daubentonii</a:t>
            </a:r>
            <a:endParaRPr lang="en-GB" sz="3000" i="1" dirty="0">
              <a:sym typeface="Wingdings" panose="05000000000000000000" pitchFamily="2" charset="2"/>
            </a:endParaRPr>
          </a:p>
          <a:p>
            <a:pPr>
              <a:lnSpc>
                <a:spcPct val="110000"/>
              </a:lnSpc>
            </a:pPr>
            <a:r>
              <a:rPr lang="en-GB" sz="3000" dirty="0" err="1"/>
              <a:t>AudioMoth</a:t>
            </a:r>
            <a:r>
              <a:rPr lang="en-GB" sz="3000" dirty="0"/>
              <a:t> detectors</a:t>
            </a:r>
          </a:p>
          <a:p>
            <a:pPr>
              <a:lnSpc>
                <a:spcPct val="110000"/>
              </a:lnSpc>
            </a:pPr>
            <a:r>
              <a:rPr lang="en-GB" sz="3000" dirty="0"/>
              <a:t>Forest structure variables</a:t>
            </a:r>
          </a:p>
          <a:p>
            <a:pPr>
              <a:lnSpc>
                <a:spcPct val="110000"/>
              </a:lnSpc>
            </a:pPr>
            <a:r>
              <a:rPr lang="en-GB" sz="3000" dirty="0"/>
              <a:t>Landcover data</a:t>
            </a:r>
          </a:p>
          <a:p>
            <a:pPr>
              <a:lnSpc>
                <a:spcPct val="110000"/>
              </a:lnSpc>
            </a:pPr>
            <a:r>
              <a:rPr lang="en-GB" sz="3000" dirty="0"/>
              <a:t>Global skyglow dataset</a:t>
            </a:r>
            <a:r>
              <a:rPr lang="en-GB" sz="3000" baseline="30000" dirty="0"/>
              <a:t>(1)</a:t>
            </a:r>
            <a:r>
              <a:rPr lang="en-GB" sz="3000" dirty="0"/>
              <a:t> </a:t>
            </a:r>
          </a:p>
          <a:p>
            <a:pPr>
              <a:lnSpc>
                <a:spcPct val="110000"/>
              </a:lnSpc>
            </a:pPr>
            <a:r>
              <a:rPr lang="en-GB" sz="3000" dirty="0"/>
              <a:t>Processed with Kaleidoscope Pro (v 5.4.7)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D1163F-B86A-169D-B7BE-4595B9BA5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AECA-C8C0-42D0-AFF1-3C592AD37200}" type="slidenum">
              <a:rPr lang="en-GB" smtClean="0"/>
              <a:t>4</a:t>
            </a:fld>
            <a:endParaRPr lang="en-GB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853EACB-761D-9C87-BE44-4F547AF0CADC}"/>
              </a:ext>
            </a:extLst>
          </p:cNvPr>
          <p:cNvGrpSpPr/>
          <p:nvPr/>
        </p:nvGrpSpPr>
        <p:grpSpPr>
          <a:xfrm>
            <a:off x="5565741" y="396958"/>
            <a:ext cx="6076522" cy="5780005"/>
            <a:chOff x="2672862" y="562708"/>
            <a:chExt cx="6076522" cy="5780005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15780712-EF5A-915E-9992-97E0EA15D66A}"/>
                </a:ext>
              </a:extLst>
            </p:cNvPr>
            <p:cNvSpPr/>
            <p:nvPr/>
          </p:nvSpPr>
          <p:spPr>
            <a:xfrm>
              <a:off x="2672862" y="562708"/>
              <a:ext cx="5546690" cy="5546690"/>
            </a:xfrm>
            <a:prstGeom prst="ellipse">
              <a:avLst/>
            </a:prstGeom>
            <a:gradFill flip="none" rotWithShape="1">
              <a:gsLst>
                <a:gs pos="0">
                  <a:srgbClr val="95ABEA"/>
                </a:gs>
                <a:gs pos="51000">
                  <a:schemeClr val="accent6">
                    <a:lumMod val="40000"/>
                    <a:lumOff val="60000"/>
                  </a:schemeClr>
                </a:gs>
                <a:gs pos="49000">
                  <a:srgbClr val="95ABEA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Grafik 6" descr="Wassermann mit einfarbiger Füllung">
              <a:extLst>
                <a:ext uri="{FF2B5EF4-FFF2-40B4-BE49-F238E27FC236}">
                  <a16:creationId xmlns:a16="http://schemas.microsoft.com/office/drawing/2014/main" id="{F55322EF-DDB1-A936-DE43-B6AC32180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66090" y="1276705"/>
              <a:ext cx="914400" cy="914400"/>
            </a:xfrm>
            <a:prstGeom prst="rect">
              <a:avLst/>
            </a:prstGeom>
          </p:spPr>
        </p:pic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EA536AFB-7F12-204D-AC3F-A5AAD9237A02}"/>
                </a:ext>
              </a:extLst>
            </p:cNvPr>
            <p:cNvCxnSpPr>
              <a:cxnSpLocks/>
              <a:stCxn id="6" idx="0"/>
              <a:endCxn id="6" idx="0"/>
            </p:cNvCxnSpPr>
            <p:nvPr/>
          </p:nvCxnSpPr>
          <p:spPr>
            <a:xfrm>
              <a:off x="5446207" y="562708"/>
              <a:ext cx="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9" name="Grafik 8" descr="Laubbaum mit einfarbiger Füllung">
              <a:extLst>
                <a:ext uri="{FF2B5EF4-FFF2-40B4-BE49-F238E27FC236}">
                  <a16:creationId xmlns:a16="http://schemas.microsoft.com/office/drawing/2014/main" id="{40593F43-C0A0-ED0F-92CD-54FE5E3FC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16173" y="1414474"/>
              <a:ext cx="480534" cy="480534"/>
            </a:xfrm>
            <a:prstGeom prst="rect">
              <a:avLst/>
            </a:prstGeom>
          </p:spPr>
        </p:pic>
        <p:pic>
          <p:nvPicPr>
            <p:cNvPr id="10" name="Grafik 9" descr="Laubbaum mit einfarbiger Füllung">
              <a:extLst>
                <a:ext uri="{FF2B5EF4-FFF2-40B4-BE49-F238E27FC236}">
                  <a16:creationId xmlns:a16="http://schemas.microsoft.com/office/drawing/2014/main" id="{D2F17402-27A0-9D31-5A03-3D9E5324E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59521" y="3407244"/>
              <a:ext cx="480534" cy="480534"/>
            </a:xfrm>
            <a:prstGeom prst="rect">
              <a:avLst/>
            </a:prstGeom>
          </p:spPr>
        </p:pic>
        <p:pic>
          <p:nvPicPr>
            <p:cNvPr id="11" name="Grafik 10" descr="Laubbaum mit einfarbiger Füllung">
              <a:extLst>
                <a:ext uri="{FF2B5EF4-FFF2-40B4-BE49-F238E27FC236}">
                  <a16:creationId xmlns:a16="http://schemas.microsoft.com/office/drawing/2014/main" id="{9EB7B023-9193-6FEA-C4F4-BF6CBB2DF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26259" y="2346283"/>
              <a:ext cx="480534" cy="480534"/>
            </a:xfrm>
            <a:prstGeom prst="rect">
              <a:avLst/>
            </a:prstGeom>
          </p:spPr>
        </p:pic>
        <p:pic>
          <p:nvPicPr>
            <p:cNvPr id="12" name="Grafik 11" descr="Laubbaum mit einfarbiger Füllung">
              <a:extLst>
                <a:ext uri="{FF2B5EF4-FFF2-40B4-BE49-F238E27FC236}">
                  <a16:creationId xmlns:a16="http://schemas.microsoft.com/office/drawing/2014/main" id="{4077870A-C0ED-581B-2745-E55BB9CC3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68317" y="2667995"/>
              <a:ext cx="454284" cy="454284"/>
            </a:xfrm>
            <a:prstGeom prst="rect">
              <a:avLst/>
            </a:prstGeom>
          </p:spPr>
        </p:pic>
        <p:pic>
          <p:nvPicPr>
            <p:cNvPr id="13" name="Grafik 12" descr="Laubbaum mit einfarbiger Füllung">
              <a:extLst>
                <a:ext uri="{FF2B5EF4-FFF2-40B4-BE49-F238E27FC236}">
                  <a16:creationId xmlns:a16="http://schemas.microsoft.com/office/drawing/2014/main" id="{0A383E6D-AFD7-8743-2438-4E79599F7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16173" y="5050859"/>
              <a:ext cx="480534" cy="480534"/>
            </a:xfrm>
            <a:prstGeom prst="rect">
              <a:avLst/>
            </a:prstGeom>
          </p:spPr>
        </p:pic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4C3B01FD-30AE-EE8A-3F56-E4B768AA56CB}"/>
                </a:ext>
              </a:extLst>
            </p:cNvPr>
            <p:cNvGrpSpPr/>
            <p:nvPr/>
          </p:nvGrpSpPr>
          <p:grpSpPr>
            <a:xfrm>
              <a:off x="4804529" y="2951010"/>
              <a:ext cx="810657" cy="633854"/>
              <a:chOff x="4804529" y="2951010"/>
              <a:chExt cx="810657" cy="633854"/>
            </a:xfrm>
          </p:grpSpPr>
          <p:cxnSp>
            <p:nvCxnSpPr>
              <p:cNvPr id="38" name="Gerader Verbinder 37">
                <a:extLst>
                  <a:ext uri="{FF2B5EF4-FFF2-40B4-BE49-F238E27FC236}">
                    <a16:creationId xmlns:a16="http://schemas.microsoft.com/office/drawing/2014/main" id="{59ACA9B8-B3A2-76A1-DB99-A9C2714D21BC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4801729" y="3131010"/>
                <a:ext cx="360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Gerader Verbinder 38">
                <a:extLst>
                  <a:ext uri="{FF2B5EF4-FFF2-40B4-BE49-F238E27FC236}">
                    <a16:creationId xmlns:a16="http://schemas.microsoft.com/office/drawing/2014/main" id="{EF29C2F1-880E-303F-6E2D-B951E955F829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4804529" y="3584864"/>
                <a:ext cx="360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0" name="Gruppieren 39">
                <a:extLst>
                  <a:ext uri="{FF2B5EF4-FFF2-40B4-BE49-F238E27FC236}">
                    <a16:creationId xmlns:a16="http://schemas.microsoft.com/office/drawing/2014/main" id="{BA639344-AEC9-1966-52CB-71C7474D5598}"/>
                  </a:ext>
                </a:extLst>
              </p:cNvPr>
              <p:cNvGrpSpPr/>
              <p:nvPr/>
            </p:nvGrpSpPr>
            <p:grpSpPr>
              <a:xfrm>
                <a:off x="5161332" y="3238613"/>
                <a:ext cx="453854" cy="238648"/>
                <a:chOff x="9443772" y="3429000"/>
                <a:chExt cx="453854" cy="238648"/>
              </a:xfrm>
            </p:grpSpPr>
            <p:sp>
              <p:nvSpPr>
                <p:cNvPr id="41" name="Rechteck 40">
                  <a:extLst>
                    <a:ext uri="{FF2B5EF4-FFF2-40B4-BE49-F238E27FC236}">
                      <a16:creationId xmlns:a16="http://schemas.microsoft.com/office/drawing/2014/main" id="{BA4AA505-A169-7A9D-AA35-E303B1599B4D}"/>
                    </a:ext>
                  </a:extLst>
                </p:cNvPr>
                <p:cNvSpPr/>
                <p:nvPr/>
              </p:nvSpPr>
              <p:spPr>
                <a:xfrm>
                  <a:off x="9515789" y="3429000"/>
                  <a:ext cx="381837" cy="238648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Gleichschenkliges Dreieck 41">
                  <a:extLst>
                    <a:ext uri="{FF2B5EF4-FFF2-40B4-BE49-F238E27FC236}">
                      <a16:creationId xmlns:a16="http://schemas.microsoft.com/office/drawing/2014/main" id="{03E14595-E248-34F3-13E7-E1552EFE7C45}"/>
                    </a:ext>
                  </a:extLst>
                </p:cNvPr>
                <p:cNvSpPr/>
                <p:nvPr/>
              </p:nvSpPr>
              <p:spPr>
                <a:xfrm rot="5400000">
                  <a:off x="9426985" y="3503220"/>
                  <a:ext cx="123784" cy="90209"/>
                </a:xfrm>
                <a:prstGeom prst="triangl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8CD43A87-D36C-04AB-DBC9-7669D55644F8}"/>
                </a:ext>
              </a:extLst>
            </p:cNvPr>
            <p:cNvGrpSpPr/>
            <p:nvPr/>
          </p:nvGrpSpPr>
          <p:grpSpPr>
            <a:xfrm>
              <a:off x="5439508" y="2363593"/>
              <a:ext cx="1980000" cy="1980000"/>
              <a:chOff x="5429804" y="2498040"/>
              <a:chExt cx="1800000" cy="1778550"/>
            </a:xfrm>
          </p:grpSpPr>
          <p:grpSp>
            <p:nvGrpSpPr>
              <p:cNvPr id="31" name="Gruppieren 30">
                <a:extLst>
                  <a:ext uri="{FF2B5EF4-FFF2-40B4-BE49-F238E27FC236}">
                    <a16:creationId xmlns:a16="http://schemas.microsoft.com/office/drawing/2014/main" id="{C6D229E8-85C1-99C2-AB6D-4655B2ED3A49}"/>
                  </a:ext>
                </a:extLst>
              </p:cNvPr>
              <p:cNvGrpSpPr/>
              <p:nvPr/>
            </p:nvGrpSpPr>
            <p:grpSpPr>
              <a:xfrm>
                <a:off x="5924640" y="3179535"/>
                <a:ext cx="633854" cy="810657"/>
                <a:chOff x="9369296" y="1714830"/>
                <a:chExt cx="633854" cy="810657"/>
              </a:xfrm>
            </p:grpSpPr>
            <p:cxnSp>
              <p:nvCxnSpPr>
                <p:cNvPr id="33" name="Gerader Verbinder 32">
                  <a:extLst>
                    <a:ext uri="{FF2B5EF4-FFF2-40B4-BE49-F238E27FC236}">
                      <a16:creationId xmlns:a16="http://schemas.microsoft.com/office/drawing/2014/main" id="{28C36252-4D7A-CBF7-01F5-4ABEB45846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>
                  <a:off x="9369296" y="2348287"/>
                  <a:ext cx="3600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Gerader Verbinder 33">
                  <a:extLst>
                    <a:ext uri="{FF2B5EF4-FFF2-40B4-BE49-F238E27FC236}">
                      <a16:creationId xmlns:a16="http://schemas.microsoft.com/office/drawing/2014/main" id="{8F6E1B3A-6272-FCF7-FF97-571C97D077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3500000">
                  <a:off x="9823150" y="2345487"/>
                  <a:ext cx="3600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35" name="Gruppieren 34">
                  <a:extLst>
                    <a:ext uri="{FF2B5EF4-FFF2-40B4-BE49-F238E27FC236}">
                      <a16:creationId xmlns:a16="http://schemas.microsoft.com/office/drawing/2014/main" id="{BFF8D89F-0CFC-FCE3-96D8-14E4B330B178}"/>
                    </a:ext>
                  </a:extLst>
                </p:cNvPr>
                <p:cNvGrpSpPr/>
                <p:nvPr/>
              </p:nvGrpSpPr>
              <p:grpSpPr>
                <a:xfrm rot="16200000">
                  <a:off x="9549296" y="1822433"/>
                  <a:ext cx="453854" cy="238648"/>
                  <a:chOff x="9443772" y="3429000"/>
                  <a:chExt cx="453854" cy="238648"/>
                </a:xfrm>
              </p:grpSpPr>
              <p:sp>
                <p:nvSpPr>
                  <p:cNvPr id="36" name="Rechteck 35">
                    <a:extLst>
                      <a:ext uri="{FF2B5EF4-FFF2-40B4-BE49-F238E27FC236}">
                        <a16:creationId xmlns:a16="http://schemas.microsoft.com/office/drawing/2014/main" id="{AA9E5BF4-3724-C609-D93C-519B73BC3215}"/>
                      </a:ext>
                    </a:extLst>
                  </p:cNvPr>
                  <p:cNvSpPr/>
                  <p:nvPr/>
                </p:nvSpPr>
                <p:spPr>
                  <a:xfrm>
                    <a:off x="9515789" y="3429000"/>
                    <a:ext cx="381837" cy="238648"/>
                  </a:xfrm>
                  <a:prstGeom prst="rect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" name="Gleichschenkliges Dreieck 36">
                    <a:extLst>
                      <a:ext uri="{FF2B5EF4-FFF2-40B4-BE49-F238E27FC236}">
                        <a16:creationId xmlns:a16="http://schemas.microsoft.com/office/drawing/2014/main" id="{D8575901-2AED-502C-4F28-C7AC0E43AD6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426985" y="3503220"/>
                    <a:ext cx="123784" cy="90209"/>
                  </a:xfrm>
                  <a:prstGeom prst="triangl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0A0AF48C-2619-09FA-66CD-6A4759A2327C}"/>
                  </a:ext>
                </a:extLst>
              </p:cNvPr>
              <p:cNvSpPr/>
              <p:nvPr/>
            </p:nvSpPr>
            <p:spPr>
              <a:xfrm>
                <a:off x="5429804" y="2498040"/>
                <a:ext cx="1800000" cy="1778550"/>
              </a:xfrm>
              <a:prstGeom prst="ellipse">
                <a:avLst/>
              </a:prstGeom>
              <a:noFill/>
              <a:ln w="12700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4E9D58D4-AFDE-A6FB-82AF-C8702A223781}"/>
                </a:ext>
              </a:extLst>
            </p:cNvPr>
            <p:cNvCxnSpPr>
              <a:cxnSpLocks/>
              <a:stCxn id="32" idx="6"/>
            </p:cNvCxnSpPr>
            <p:nvPr/>
          </p:nvCxnSpPr>
          <p:spPr>
            <a:xfrm flipH="1">
              <a:off x="6447106" y="3353593"/>
              <a:ext cx="972402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1C637B14-CB84-50C2-22B7-1D16B4C7BDF3}"/>
                </a:ext>
              </a:extLst>
            </p:cNvPr>
            <p:cNvSpPr txBox="1"/>
            <p:nvPr/>
          </p:nvSpPr>
          <p:spPr>
            <a:xfrm>
              <a:off x="6559801" y="3037494"/>
              <a:ext cx="9946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r = 15 m</a:t>
              </a:r>
              <a:endParaRPr lang="en-GB" sz="1600" dirty="0"/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2543CE25-3AAC-FAFD-5950-C170E4ADA473}"/>
                </a:ext>
              </a:extLst>
            </p:cNvPr>
            <p:cNvSpPr txBox="1"/>
            <p:nvPr/>
          </p:nvSpPr>
          <p:spPr>
            <a:xfrm>
              <a:off x="4234043" y="4975042"/>
              <a:ext cx="13471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Landscape r= 2 km</a:t>
              </a:r>
              <a:endParaRPr lang="en-GB" dirty="0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B00F92BE-567B-0197-881C-AF8FC33A1D90}"/>
                </a:ext>
              </a:extLst>
            </p:cNvPr>
            <p:cNvSpPr txBox="1"/>
            <p:nvPr/>
          </p:nvSpPr>
          <p:spPr>
            <a:xfrm>
              <a:off x="7134229" y="5611834"/>
              <a:ext cx="546824" cy="369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15x</a:t>
              </a:r>
              <a:endParaRPr lang="en-GB" dirty="0"/>
            </a:p>
          </p:txBody>
        </p:sp>
        <p:pic>
          <p:nvPicPr>
            <p:cNvPr id="20" name="Grafik 19" descr="Wassermann mit einfarbiger Füllung">
              <a:extLst>
                <a:ext uri="{FF2B5EF4-FFF2-40B4-BE49-F238E27FC236}">
                  <a16:creationId xmlns:a16="http://schemas.microsoft.com/office/drawing/2014/main" id="{9C30F48F-A8E6-FDD2-DD6E-EE1E047A7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93146" y="3397195"/>
              <a:ext cx="914400" cy="914400"/>
            </a:xfrm>
            <a:prstGeom prst="rect">
              <a:avLst/>
            </a:prstGeom>
          </p:spPr>
        </p:pic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E30A8B33-5F95-5794-2DE8-A7693445E14A}"/>
                </a:ext>
              </a:extLst>
            </p:cNvPr>
            <p:cNvCxnSpPr>
              <a:stCxn id="6" idx="0"/>
              <a:endCxn id="6" idx="4"/>
            </p:cNvCxnSpPr>
            <p:nvPr/>
          </p:nvCxnSpPr>
          <p:spPr>
            <a:xfrm>
              <a:off x="5446207" y="562708"/>
              <a:ext cx="0" cy="554669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2" name="Grafik 21" descr="Markierung mit einfarbiger Füllung">
              <a:extLst>
                <a:ext uri="{FF2B5EF4-FFF2-40B4-BE49-F238E27FC236}">
                  <a16:creationId xmlns:a16="http://schemas.microsoft.com/office/drawing/2014/main" id="{A497BBF4-E8D7-4FCA-327C-00B8076E2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491640" y="5614387"/>
              <a:ext cx="369512" cy="369512"/>
            </a:xfrm>
            <a:prstGeom prst="rect">
              <a:avLst/>
            </a:prstGeom>
          </p:spPr>
        </p:pic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27936342-3F4F-8884-4367-CF152CF7B658}"/>
                </a:ext>
              </a:extLst>
            </p:cNvPr>
            <p:cNvGrpSpPr/>
            <p:nvPr/>
          </p:nvGrpSpPr>
          <p:grpSpPr>
            <a:xfrm>
              <a:off x="7861152" y="5250464"/>
              <a:ext cx="888232" cy="1092249"/>
              <a:chOff x="7908316" y="5253018"/>
              <a:chExt cx="888232" cy="1092249"/>
            </a:xfrm>
          </p:grpSpPr>
          <p:grpSp>
            <p:nvGrpSpPr>
              <p:cNvPr id="24" name="Gruppieren 23">
                <a:extLst>
                  <a:ext uri="{FF2B5EF4-FFF2-40B4-BE49-F238E27FC236}">
                    <a16:creationId xmlns:a16="http://schemas.microsoft.com/office/drawing/2014/main" id="{C7335450-4788-E839-CD37-04DB58B86277}"/>
                  </a:ext>
                </a:extLst>
              </p:cNvPr>
              <p:cNvGrpSpPr/>
              <p:nvPr/>
            </p:nvGrpSpPr>
            <p:grpSpPr>
              <a:xfrm>
                <a:off x="8490225" y="5253018"/>
                <a:ext cx="306323" cy="1092249"/>
                <a:chOff x="9731200" y="2191105"/>
                <a:chExt cx="306323" cy="1092249"/>
              </a:xfrm>
            </p:grpSpPr>
            <p:pic>
              <p:nvPicPr>
                <p:cNvPr id="28" name="Grafik 27" descr="Mond mit einfarbiger Füllung">
                  <a:extLst>
                    <a:ext uri="{FF2B5EF4-FFF2-40B4-BE49-F238E27FC236}">
                      <a16:creationId xmlns:a16="http://schemas.microsoft.com/office/drawing/2014/main" id="{75B75F5E-DFBB-EC82-41BF-8441CC87B8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36164" y="2191105"/>
                  <a:ext cx="301359" cy="301359"/>
                </a:xfrm>
                <a:prstGeom prst="rect">
                  <a:avLst/>
                </a:prstGeom>
              </p:spPr>
            </p:pic>
            <p:pic>
              <p:nvPicPr>
                <p:cNvPr id="29" name="Grafik 28" descr="Mond mit einfarbiger Füllung">
                  <a:extLst>
                    <a:ext uri="{FF2B5EF4-FFF2-40B4-BE49-F238E27FC236}">
                      <a16:creationId xmlns:a16="http://schemas.microsoft.com/office/drawing/2014/main" id="{F23AA772-1257-4BDB-D2B3-EE62F36D16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31200" y="2586550"/>
                  <a:ext cx="301359" cy="301359"/>
                </a:xfrm>
                <a:prstGeom prst="rect">
                  <a:avLst/>
                </a:prstGeom>
              </p:spPr>
            </p:pic>
            <p:pic>
              <p:nvPicPr>
                <p:cNvPr id="30" name="Grafik 29" descr="Mond mit einfarbiger Füllung">
                  <a:extLst>
                    <a:ext uri="{FF2B5EF4-FFF2-40B4-BE49-F238E27FC236}">
                      <a16:creationId xmlns:a16="http://schemas.microsoft.com/office/drawing/2014/main" id="{B796484C-4274-36B8-8ABC-1892C0B4D4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36111" y="2981995"/>
                  <a:ext cx="301359" cy="301359"/>
                </a:xfrm>
                <a:prstGeom prst="rect">
                  <a:avLst/>
                </a:prstGeom>
              </p:spPr>
            </p:pic>
          </p:grpSp>
          <p:cxnSp>
            <p:nvCxnSpPr>
              <p:cNvPr id="25" name="Gerade Verbindung mit Pfeil 24">
                <a:extLst>
                  <a:ext uri="{FF2B5EF4-FFF2-40B4-BE49-F238E27FC236}">
                    <a16:creationId xmlns:a16="http://schemas.microsoft.com/office/drawing/2014/main" id="{73357DA2-4386-20E6-DDBB-70C50D272BDF}"/>
                  </a:ext>
                </a:extLst>
              </p:cNvPr>
              <p:cNvCxnSpPr>
                <a:cxnSpLocks/>
                <a:stCxn id="22" idx="3"/>
                <a:endCxn id="29" idx="1"/>
              </p:cNvCxnSpPr>
              <p:nvPr/>
            </p:nvCxnSpPr>
            <p:spPr>
              <a:xfrm flipV="1">
                <a:off x="7908316" y="5799143"/>
                <a:ext cx="581909" cy="255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mit Pfeil 25">
                <a:extLst>
                  <a:ext uri="{FF2B5EF4-FFF2-40B4-BE49-F238E27FC236}">
                    <a16:creationId xmlns:a16="http://schemas.microsoft.com/office/drawing/2014/main" id="{064B99B1-674B-6F59-4177-EE8C0E53BE70}"/>
                  </a:ext>
                </a:extLst>
              </p:cNvPr>
              <p:cNvCxnSpPr>
                <a:cxnSpLocks/>
                <a:stCxn id="22" idx="3"/>
              </p:cNvCxnSpPr>
              <p:nvPr/>
            </p:nvCxnSpPr>
            <p:spPr>
              <a:xfrm flipV="1">
                <a:off x="8057192" y="5554377"/>
                <a:ext cx="378603" cy="24476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mit Pfeil 26">
                <a:extLst>
                  <a:ext uri="{FF2B5EF4-FFF2-40B4-BE49-F238E27FC236}">
                    <a16:creationId xmlns:a16="http://schemas.microsoft.com/office/drawing/2014/main" id="{B26AC989-D3C5-94A7-0344-D34F749565F5}"/>
                  </a:ext>
                </a:extLst>
              </p:cNvPr>
              <p:cNvCxnSpPr>
                <a:stCxn id="22" idx="3"/>
              </p:cNvCxnSpPr>
              <p:nvPr/>
            </p:nvCxnSpPr>
            <p:spPr>
              <a:xfrm>
                <a:off x="8057192" y="5799143"/>
                <a:ext cx="378603" cy="24476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02873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6E9086-5BF4-A28B-D4F6-E6B55589D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82" y="365125"/>
            <a:ext cx="2079266" cy="1325563"/>
          </a:xfrm>
        </p:spPr>
        <p:txBody>
          <a:bodyPr>
            <a:normAutofit/>
          </a:bodyPr>
          <a:lstStyle/>
          <a:p>
            <a:r>
              <a:rPr lang="de-DE" dirty="0"/>
              <a:t>Study Design</a:t>
            </a:r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B88FBF6-EEC6-CC96-7C60-F9E1D1644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1249" y="0"/>
            <a:ext cx="9700751" cy="6858000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34D1868-E334-D816-2A91-545469EF7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AECA-C8C0-42D0-AFF1-3C592AD37200}" type="slidenum">
              <a:rPr lang="en-GB" smtClean="0"/>
              <a:t>5</a:t>
            </a:fld>
            <a:endParaRPr lang="en-GB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F20420F-E5CD-8972-8872-EED5615DAE71}"/>
              </a:ext>
            </a:extLst>
          </p:cNvPr>
          <p:cNvSpPr txBox="1"/>
          <p:nvPr/>
        </p:nvSpPr>
        <p:spPr>
          <a:xfrm>
            <a:off x="156117" y="4294247"/>
            <a:ext cx="30888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Garamond" panose="02020404030301010803" pitchFamily="18" charset="0"/>
              </a:rPr>
              <a:t>Range:</a:t>
            </a:r>
          </a:p>
          <a:p>
            <a:r>
              <a:rPr lang="de-DE" sz="3200" dirty="0">
                <a:latin typeface="Garamond" panose="02020404030301010803" pitchFamily="18" charset="0"/>
              </a:rPr>
              <a:t>0.4 – 3.6 mcd/m²</a:t>
            </a:r>
          </a:p>
          <a:p>
            <a:r>
              <a:rPr lang="de-DE" sz="3200" dirty="0">
                <a:latin typeface="Garamond" panose="02020404030301010803" pitchFamily="18" charset="0"/>
              </a:rPr>
              <a:t>Max </a:t>
            </a:r>
            <a:r>
              <a:rPr lang="de-DE" sz="3200" dirty="0" err="1">
                <a:latin typeface="Garamond" panose="02020404030301010803" pitchFamily="18" charset="0"/>
              </a:rPr>
              <a:t>Sthlm</a:t>
            </a:r>
            <a:r>
              <a:rPr lang="de-DE" sz="3200" dirty="0">
                <a:latin typeface="Garamond" panose="02020404030301010803" pitchFamily="18" charset="0"/>
              </a:rPr>
              <a:t>:</a:t>
            </a:r>
          </a:p>
          <a:p>
            <a:r>
              <a:rPr lang="de-DE" sz="3200" dirty="0">
                <a:latin typeface="Garamond" panose="02020404030301010803" pitchFamily="18" charset="0"/>
              </a:rPr>
              <a:t>~9 mcd/m²</a:t>
            </a:r>
            <a:endParaRPr lang="en-GB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965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48BD22-F237-9EEA-5F4C-F0B3D6535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Preliminary</a:t>
            </a:r>
            <a:r>
              <a:rPr lang="de-DE" dirty="0"/>
              <a:t> (!) </a:t>
            </a:r>
            <a:r>
              <a:rPr lang="de-DE" dirty="0" err="1"/>
              <a:t>results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093AC8-5C93-DB82-230A-EB48B50C8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57,400 </a:t>
            </a:r>
            <a:r>
              <a:rPr lang="de-DE" dirty="0" err="1"/>
              <a:t>identified</a:t>
            </a:r>
            <a:r>
              <a:rPr lang="de-DE" dirty="0"/>
              <a:t> </a:t>
            </a:r>
            <a:r>
              <a:rPr lang="de-DE" dirty="0" err="1"/>
              <a:t>calls</a:t>
            </a:r>
            <a:r>
              <a:rPr lang="de-DE" dirty="0"/>
              <a:t>	</a:t>
            </a:r>
          </a:p>
          <a:p>
            <a:pPr lvl="1"/>
            <a:r>
              <a:rPr lang="de-DE" dirty="0"/>
              <a:t>41,200 </a:t>
            </a:r>
            <a:r>
              <a:rPr lang="de-DE" i="1" dirty="0"/>
              <a:t>P. </a:t>
            </a:r>
            <a:r>
              <a:rPr lang="de-DE" i="1" dirty="0" err="1"/>
              <a:t>pygmaeus</a:t>
            </a:r>
            <a:r>
              <a:rPr lang="de-DE" i="1" dirty="0"/>
              <a:t> </a:t>
            </a:r>
            <a:r>
              <a:rPr lang="en-GB" sz="3200" dirty="0"/>
              <a:t>→ so far included in analysis</a:t>
            </a:r>
            <a:endParaRPr lang="de-DE" i="1" dirty="0"/>
          </a:p>
          <a:p>
            <a:pPr lvl="1"/>
            <a:r>
              <a:rPr lang="de-DE" dirty="0"/>
              <a:t>8,300 </a:t>
            </a:r>
            <a:r>
              <a:rPr lang="de-DE" i="1" dirty="0"/>
              <a:t>M. </a:t>
            </a:r>
            <a:r>
              <a:rPr lang="de-DE" i="1" dirty="0" err="1"/>
              <a:t>daubentonii</a:t>
            </a:r>
            <a:r>
              <a:rPr lang="de-DE" i="1" dirty="0"/>
              <a:t> </a:t>
            </a:r>
            <a:r>
              <a:rPr lang="en-GB" sz="3200" dirty="0"/>
              <a:t>→ ID not checked yet</a:t>
            </a:r>
          </a:p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statistics</a:t>
            </a:r>
            <a:r>
              <a:rPr lang="de-DE" dirty="0"/>
              <a:t> at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, but nice </a:t>
            </a:r>
            <a:r>
              <a:rPr lang="de-DE" dirty="0" err="1"/>
              <a:t>figures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1EBCB4-EEF9-55E1-AC5C-8F4C35B7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AECA-C8C0-42D0-AFF1-3C592AD3720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750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48BD22-F237-9EEA-5F4C-F0B3D6535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Preliminary</a:t>
            </a:r>
            <a:r>
              <a:rPr lang="de-DE" dirty="0"/>
              <a:t> (!) </a:t>
            </a:r>
            <a:r>
              <a:rPr lang="de-DE" dirty="0" err="1"/>
              <a:t>results</a:t>
            </a:r>
            <a:r>
              <a:rPr lang="de-DE" dirty="0"/>
              <a:t>: </a:t>
            </a:r>
            <a:r>
              <a:rPr lang="de-DE" dirty="0" err="1"/>
              <a:t>activity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1EBCB4-EEF9-55E1-AC5C-8F4C35B7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AECA-C8C0-42D0-AFF1-3C592AD37200}" type="slidenum">
              <a:rPr lang="en-GB" smtClean="0"/>
              <a:t>7</a:t>
            </a:fld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682F475-848D-6AA1-843F-553A9177B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00" y="1323519"/>
            <a:ext cx="81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40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48BD22-F237-9EEA-5F4C-F0B3D6535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Preliminary</a:t>
            </a:r>
            <a:r>
              <a:rPr lang="de-DE" dirty="0"/>
              <a:t> (!) </a:t>
            </a:r>
            <a:r>
              <a:rPr lang="de-DE" dirty="0" err="1"/>
              <a:t>results</a:t>
            </a:r>
            <a:r>
              <a:rPr lang="de-DE" dirty="0"/>
              <a:t>: </a:t>
            </a:r>
            <a:r>
              <a:rPr lang="de-DE" dirty="0" err="1"/>
              <a:t>activity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1EBCB4-EEF9-55E1-AC5C-8F4C35B7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AECA-C8C0-42D0-AFF1-3C592AD37200}" type="slidenum">
              <a:rPr lang="en-GB" smtClean="0"/>
              <a:t>8</a:t>
            </a:fld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FED280-E786-221C-3106-CBD186217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00" y="1321475"/>
            <a:ext cx="81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42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48BD22-F237-9EEA-5F4C-F0B3D6535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Preliminary</a:t>
            </a:r>
            <a:r>
              <a:rPr lang="de-DE" dirty="0"/>
              <a:t> (!) </a:t>
            </a:r>
            <a:r>
              <a:rPr lang="de-DE" dirty="0" err="1"/>
              <a:t>results</a:t>
            </a:r>
            <a:r>
              <a:rPr lang="de-DE" dirty="0"/>
              <a:t>: Median </a:t>
            </a:r>
            <a:r>
              <a:rPr lang="de-DE" dirty="0" err="1"/>
              <a:t>call</a:t>
            </a:r>
            <a:r>
              <a:rPr lang="de-DE" dirty="0"/>
              <a:t> in </a:t>
            </a:r>
            <a:r>
              <a:rPr lang="de-DE" dirty="0" err="1"/>
              <a:t>first</a:t>
            </a:r>
            <a:r>
              <a:rPr lang="de-DE" dirty="0"/>
              <a:t> 3.5h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1EBCB4-EEF9-55E1-AC5C-8F4C35B7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AECA-C8C0-42D0-AFF1-3C592AD37200}" type="slidenum">
              <a:rPr lang="en-GB" smtClean="0"/>
              <a:t>9</a:t>
            </a:fld>
            <a:endParaRPr lang="en-GB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51464C9-D599-D3C9-FA67-18FAB6180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00" y="1321475"/>
            <a:ext cx="81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4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996</Words>
  <Application>Microsoft Office PowerPoint</Application>
  <PresentationFormat>Breitbild</PresentationFormat>
  <Paragraphs>117</Paragraphs>
  <Slides>13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AdvTT5235d5a9</vt:lpstr>
      <vt:lpstr>Arial</vt:lpstr>
      <vt:lpstr>Calibri</vt:lpstr>
      <vt:lpstr>Garamond</vt:lpstr>
      <vt:lpstr>Office</vt:lpstr>
      <vt:lpstr>Turning night into day – Effect of skyglow on bat activity</vt:lpstr>
      <vt:lpstr>Agenda</vt:lpstr>
      <vt:lpstr>Impact of light pollution: skyglow</vt:lpstr>
      <vt:lpstr>Study Design</vt:lpstr>
      <vt:lpstr>Study Design</vt:lpstr>
      <vt:lpstr>Preliminary (!) results</vt:lpstr>
      <vt:lpstr>Preliminary (!) results: activity</vt:lpstr>
      <vt:lpstr>Preliminary (!) results: activity</vt:lpstr>
      <vt:lpstr>Preliminary (!) results: Median call in first 3.5h</vt:lpstr>
      <vt:lpstr>Preliminary (!) results: Median call in first 3.5h</vt:lpstr>
      <vt:lpstr>Outlook</vt:lpstr>
      <vt:lpstr>Sources</vt:lpstr>
      <vt:lpstr>Tack för uppmärksamheten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Turning night into day: Effect of skyglow on bat activity</dc:title>
  <dc:creator>Torge Gerwin</dc:creator>
  <cp:lastModifiedBy>Torge Gerwin</cp:lastModifiedBy>
  <cp:revision>120</cp:revision>
  <dcterms:created xsi:type="dcterms:W3CDTF">2022-11-09T19:58:24Z</dcterms:created>
  <dcterms:modified xsi:type="dcterms:W3CDTF">2022-11-11T21:10:08Z</dcterms:modified>
</cp:coreProperties>
</file>