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1" r:id="rId2"/>
    <p:sldId id="260" r:id="rId3"/>
    <p:sldId id="257" r:id="rId4"/>
    <p:sldId id="273" r:id="rId5"/>
    <p:sldId id="263" r:id="rId6"/>
    <p:sldId id="259" r:id="rId7"/>
    <p:sldId id="274" r:id="rId8"/>
    <p:sldId id="275" r:id="rId9"/>
    <p:sldId id="265" r:id="rId10"/>
    <p:sldId id="281" r:id="rId11"/>
    <p:sldId id="278" r:id="rId12"/>
    <p:sldId id="279" r:id="rId13"/>
    <p:sldId id="267" r:id="rId14"/>
    <p:sldId id="276" r:id="rId15"/>
    <p:sldId id="277" r:id="rId16"/>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1616"/>
  </p:normalViewPr>
  <p:slideViewPr>
    <p:cSldViewPr snapToGrid="0" snapToObjects="1">
      <p:cViewPr varScale="1">
        <p:scale>
          <a:sx n="87" d="100"/>
          <a:sy n="87" d="100"/>
        </p:scale>
        <p:origin x="12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8282D-27CD-C24A-B1C5-89D4DF08DE84}" type="datetimeFigureOut">
              <a:rPr lang="en-FI" smtClean="0"/>
              <a:t>10.11.2022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6C4E4-8BCD-8146-A59B-FCD3DE394ACA}" type="slidenum">
              <a:rPr lang="en-FI" smtClean="0"/>
              <a:t>‹#›</a:t>
            </a:fld>
            <a:endParaRPr lang="en-FI"/>
          </a:p>
        </p:txBody>
      </p:sp>
    </p:spTree>
    <p:extLst>
      <p:ext uri="{BB962C8B-B14F-4D97-AF65-F5344CB8AC3E}">
        <p14:creationId xmlns:p14="http://schemas.microsoft.com/office/powerpoint/2010/main" val="381300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1</a:t>
            </a:fld>
            <a:endParaRPr lang="en-FI"/>
          </a:p>
        </p:txBody>
      </p:sp>
    </p:spTree>
    <p:extLst>
      <p:ext uri="{BB962C8B-B14F-4D97-AF65-F5344CB8AC3E}">
        <p14:creationId xmlns:p14="http://schemas.microsoft.com/office/powerpoint/2010/main" val="199483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We collected our data from open sources. We obtained the geographical range size and distribution variables for 46 European bat species, using IUCN database</a:t>
            </a: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rPr>
              <a:t>We got species trait data from many sources but mainly from the Handbook of the mammals (Bat edition)</a:t>
            </a:r>
            <a:br>
              <a:rPr lang="en-US" sz="1800" dirty="0">
                <a:effectLst/>
                <a:latin typeface="Times New Roman" panose="02020603050405020304" pitchFamily="18" charset="0"/>
                <a:ea typeface="Calibri" panose="020F0502020204030204" pitchFamily="34" charset="0"/>
              </a:rPr>
            </a:b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rPr>
              <a:t>We defined movement capacity for each species, based on their annual movement</a:t>
            </a: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rPr>
              <a:t>Then we also defined hibernation breadth for each species</a:t>
            </a:r>
          </a:p>
          <a:p>
            <a:r>
              <a:rPr lang="en-US" sz="1800" dirty="0">
                <a:effectLst/>
                <a:latin typeface="Times New Roman" panose="02020603050405020304" pitchFamily="18" charset="0"/>
                <a:ea typeface="Calibri" panose="020F0502020204030204" pitchFamily="34" charset="0"/>
              </a:rPr>
              <a:t>Hibernation breadth tells about species ability to tolerate different environmental conditions and thus is related to the niche breadth hypothesis</a:t>
            </a:r>
          </a:p>
          <a:p>
            <a:r>
              <a:rPr lang="en-US" sz="1800" dirty="0">
                <a:solidFill>
                  <a:srgbClr val="000000"/>
                </a:solidFill>
                <a:effectLst/>
                <a:latin typeface="Times New Roman" panose="02020603050405020304" pitchFamily="18" charset="0"/>
                <a:ea typeface="Calibri" panose="020F0502020204030204" pitchFamily="34" charset="0"/>
              </a:rPr>
              <a:t>We classified different hibernacula into four different categories: 1) underground (caves, mines, cellars and bunkers), 2) crevices (including boulder fields and screes), 3) trees and 4) buildings. Then, we counted how many different hibernacula categories are used by species and gave the 'hibernation breadth' value for each species b</a:t>
            </a:r>
            <a:r>
              <a:rPr lang="en-FI" sz="1200" dirty="0">
                <a:latin typeface="Calibri" panose="020F0502020204030204" pitchFamily="34" charset="0"/>
                <a:cs typeface="Calibri" panose="020F0502020204030204" pitchFamily="34" charset="0"/>
              </a:rPr>
              <a:t>ased on how many hibernaculum categories a species uses</a:t>
            </a:r>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10</a:t>
            </a:fld>
            <a:endParaRPr lang="en-FI"/>
          </a:p>
        </p:txBody>
      </p:sp>
    </p:spTree>
    <p:extLst>
      <p:ext uri="{BB962C8B-B14F-4D97-AF65-F5344CB8AC3E}">
        <p14:creationId xmlns:p14="http://schemas.microsoft.com/office/powerpoint/2010/main" val="55593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And we found out that Rapoport’s rule worked out for bats very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02020"/>
                </a:solidFill>
                <a:latin typeface="Calibri" panose="020F0502020204030204" pitchFamily="34" charset="0"/>
                <a:cs typeface="Calibri" panose="020F0502020204030204" pitchFamily="34" charset="0"/>
              </a:rPr>
              <a:t>G</a:t>
            </a:r>
            <a:r>
              <a:rPr lang="en-GB" sz="1200" b="0" i="0" dirty="0">
                <a:solidFill>
                  <a:srgbClr val="202020"/>
                </a:solidFill>
                <a:effectLst/>
                <a:latin typeface="Calibri" panose="020F0502020204030204" pitchFamily="34" charset="0"/>
                <a:cs typeface="Calibri" panose="020F0502020204030204" pitchFamily="34" charset="0"/>
              </a:rPr>
              <a:t>eographical range size of species increases from low to high latitudes</a:t>
            </a:r>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11</a:t>
            </a:fld>
            <a:endParaRPr lang="en-FI"/>
          </a:p>
        </p:txBody>
      </p:sp>
    </p:spTree>
    <p:extLst>
      <p:ext uri="{BB962C8B-B14F-4D97-AF65-F5344CB8AC3E}">
        <p14:creationId xmlns:p14="http://schemas.microsoft.com/office/powerpoint/2010/main" val="233577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Additionally… Our other independent variables besides the latitude, the species traits, (migration </a:t>
            </a:r>
            <a:r>
              <a:rPr lang="en-US" sz="1800" dirty="0" err="1">
                <a:effectLst/>
                <a:latin typeface="Times New Roman" panose="02020603050405020304" pitchFamily="18" charset="0"/>
                <a:ea typeface="Calibri" panose="020F0502020204030204" pitchFamily="34" charset="0"/>
              </a:rPr>
              <a:t>behaviour</a:t>
            </a:r>
            <a:r>
              <a:rPr lang="en-US" sz="1800" dirty="0">
                <a:effectLst/>
                <a:latin typeface="Times New Roman" panose="02020603050405020304" pitchFamily="18" charset="0"/>
                <a:ea typeface="Calibri" panose="020F0502020204030204" pitchFamily="34" charset="0"/>
              </a:rPr>
              <a:t> and hibernation breadth) explain range size in a significant </a:t>
            </a:r>
            <a:r>
              <a:rPr lang="fi-FI" sz="1800" dirty="0" err="1">
                <a:effectLst/>
                <a:latin typeface="Times New Roman" panose="02020603050405020304" pitchFamily="18" charset="0"/>
                <a:ea typeface="Calibri" panose="020F0502020204030204" pitchFamily="34" charset="0"/>
              </a:rPr>
              <a:t>level</a:t>
            </a:r>
            <a:endParaRPr lang="fi-FI" sz="1800" dirty="0">
              <a:effectLst/>
              <a:latin typeface="Times New Roman" panose="02020603050405020304" pitchFamily="18" charset="0"/>
              <a:ea typeface="Calibri" panose="020F0502020204030204" pitchFamily="34" charset="0"/>
            </a:endParaRPr>
          </a:p>
          <a:p>
            <a:endParaRPr lang="fi-FI"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latin typeface="Calibri" panose="020F0502020204030204" pitchFamily="34" charset="0"/>
                <a:cs typeface="Calibri" panose="020F0502020204030204" pitchFamily="34" charset="0"/>
              </a:rPr>
              <a:t>And I </a:t>
            </a:r>
            <a:r>
              <a:rPr lang="fi-FI" sz="1800" dirty="0" err="1">
                <a:latin typeface="Calibri" panose="020F0502020204030204" pitchFamily="34" charset="0"/>
                <a:cs typeface="Calibri" panose="020F0502020204030204" pitchFamily="34" charset="0"/>
              </a:rPr>
              <a:t>also</a:t>
            </a:r>
            <a:r>
              <a:rPr lang="fi-FI" sz="1800" dirty="0">
                <a:latin typeface="Calibri" panose="020F0502020204030204" pitchFamily="34" charset="0"/>
                <a:cs typeface="Calibri" panose="020F0502020204030204" pitchFamily="34" charset="0"/>
              </a:rPr>
              <a:t> </a:t>
            </a:r>
            <a:r>
              <a:rPr lang="fi-FI" sz="1800" dirty="0" err="1">
                <a:latin typeface="Calibri" panose="020F0502020204030204" pitchFamily="34" charset="0"/>
                <a:cs typeface="Calibri" panose="020F0502020204030204" pitchFamily="34" charset="0"/>
              </a:rPr>
              <a:t>want</a:t>
            </a:r>
            <a:r>
              <a:rPr lang="fi-FI" sz="1800" dirty="0">
                <a:latin typeface="Calibri" panose="020F0502020204030204" pitchFamily="34" charset="0"/>
                <a:cs typeface="Calibri" panose="020F0502020204030204" pitchFamily="34" charset="0"/>
              </a:rPr>
              <a:t> to </a:t>
            </a:r>
            <a:r>
              <a:rPr lang="fi-FI" sz="1800" dirty="0" err="1">
                <a:latin typeface="Calibri" panose="020F0502020204030204" pitchFamily="34" charset="0"/>
                <a:cs typeface="Calibri" panose="020F0502020204030204" pitchFamily="34" charset="0"/>
              </a:rPr>
              <a:t>point</a:t>
            </a:r>
            <a:r>
              <a:rPr lang="fi-FI" sz="1800" dirty="0">
                <a:latin typeface="Calibri" panose="020F0502020204030204" pitchFamily="34" charset="0"/>
                <a:cs typeface="Calibri" panose="020F0502020204030204" pitchFamily="34" charset="0"/>
              </a:rPr>
              <a:t> out </a:t>
            </a:r>
            <a:r>
              <a:rPr lang="fi-FI" sz="1800" dirty="0" err="1">
                <a:latin typeface="Calibri" panose="020F0502020204030204" pitchFamily="34" charset="0"/>
                <a:cs typeface="Calibri" panose="020F0502020204030204" pitchFamily="34" charset="0"/>
              </a:rPr>
              <a:t>that</a:t>
            </a:r>
            <a:r>
              <a:rPr lang="fi-FI" sz="1800" dirty="0">
                <a:latin typeface="Calibri" panose="020F0502020204030204" pitchFamily="34" charset="0"/>
                <a:cs typeface="Calibri" panose="020F0502020204030204" pitchFamily="34" charset="0"/>
              </a:rPr>
              <a:t> the </a:t>
            </a:r>
            <a:r>
              <a:rPr lang="fi-FI" sz="1800" dirty="0" err="1">
                <a:latin typeface="Calibri" panose="020F0502020204030204" pitchFamily="34" charset="0"/>
                <a:cs typeface="Calibri" panose="020F0502020204030204" pitchFamily="34" charset="0"/>
              </a:rPr>
              <a:t>Phylogeny</a:t>
            </a:r>
            <a:r>
              <a:rPr lang="fi-FI" sz="1800" dirty="0">
                <a:latin typeface="Calibri" panose="020F0502020204030204" pitchFamily="34" charset="0"/>
                <a:cs typeface="Calibri" panose="020F0502020204030204" pitchFamily="34" charset="0"/>
              </a:rPr>
              <a:t> of species </a:t>
            </a:r>
            <a:r>
              <a:rPr lang="fi-FI" sz="1800" dirty="0" err="1">
                <a:latin typeface="Calibri" panose="020F0502020204030204" pitchFamily="34" charset="0"/>
                <a:cs typeface="Calibri" panose="020F0502020204030204" pitchFamily="34" charset="0"/>
              </a:rPr>
              <a:t>was</a:t>
            </a:r>
            <a:r>
              <a:rPr lang="fi-FI" sz="1800" dirty="0">
                <a:latin typeface="Calibri" panose="020F0502020204030204" pitchFamily="34" charset="0"/>
                <a:cs typeface="Calibri" panose="020F0502020204030204" pitchFamily="34" charset="0"/>
              </a:rPr>
              <a:t> </a:t>
            </a:r>
            <a:r>
              <a:rPr lang="fi-FI" sz="1800" dirty="0" err="1">
                <a:latin typeface="Calibri" panose="020F0502020204030204" pitchFamily="34" charset="0"/>
                <a:cs typeface="Calibri" panose="020F0502020204030204" pitchFamily="34" charset="0"/>
              </a:rPr>
              <a:t>considered</a:t>
            </a:r>
            <a:r>
              <a:rPr lang="fi-FI" sz="1800" dirty="0">
                <a:latin typeface="Calibri" panose="020F0502020204030204" pitchFamily="34" charset="0"/>
                <a:cs typeface="Calibri" panose="020F0502020204030204" pitchFamily="34" charset="0"/>
              </a:rPr>
              <a:t> in </a:t>
            </a:r>
            <a:r>
              <a:rPr lang="fi-FI" sz="1800" dirty="0" err="1">
                <a:latin typeface="Calibri" panose="020F0502020204030204" pitchFamily="34" charset="0"/>
                <a:cs typeface="Calibri" panose="020F0502020204030204" pitchFamily="34" charset="0"/>
              </a:rPr>
              <a:t>our</a:t>
            </a:r>
            <a:r>
              <a:rPr lang="fi-FI" sz="1800" dirty="0">
                <a:latin typeface="Calibri" panose="020F0502020204030204" pitchFamily="34" charset="0"/>
                <a:cs typeface="Calibri" panose="020F0502020204030204" pitchFamily="34" charset="0"/>
              </a:rPr>
              <a:t> </a:t>
            </a:r>
            <a:r>
              <a:rPr lang="fi-FI" sz="1800" dirty="0" err="1">
                <a:latin typeface="Calibri" panose="020F0502020204030204" pitchFamily="34" charset="0"/>
                <a:cs typeface="Calibri" panose="020F0502020204030204" pitchFamily="34" charset="0"/>
              </a:rPr>
              <a:t>analyses</a:t>
            </a:r>
            <a:r>
              <a:rPr lang="fi-FI" sz="1800" dirty="0">
                <a:latin typeface="Calibri" panose="020F0502020204030204" pitchFamily="34" charset="0"/>
                <a:cs typeface="Calibri" panose="020F0502020204030204" pitchFamily="34" charset="0"/>
              </a:rPr>
              <a:t> </a:t>
            </a:r>
            <a:r>
              <a:rPr lang="fi-FI" sz="1800" dirty="0">
                <a:latin typeface="Calibri" panose="020F0502020204030204" pitchFamily="34" charset="0"/>
                <a:cs typeface="Calibri" panose="020F0502020204030204" pitchFamily="34" charset="0"/>
                <a:sym typeface="Wingdings" pitchFamily="2" charset="2"/>
              </a:rPr>
              <a:t></a:t>
            </a:r>
            <a:endParaRPr lang="en-FI" sz="1800" dirty="0">
              <a:latin typeface="Calibri" panose="020F0502020204030204" pitchFamily="34" charset="0"/>
              <a:cs typeface="Calibri" panose="020F0502020204030204" pitchFamily="34" charset="0"/>
            </a:endParaRPr>
          </a:p>
          <a:p>
            <a:endParaRPr lang="en-FI" sz="1800" dirty="0"/>
          </a:p>
        </p:txBody>
      </p:sp>
      <p:sp>
        <p:nvSpPr>
          <p:cNvPr id="4" name="Slide Number Placeholder 3"/>
          <p:cNvSpPr>
            <a:spLocks noGrp="1"/>
          </p:cNvSpPr>
          <p:nvPr>
            <p:ph type="sldNum" sz="quarter" idx="5"/>
          </p:nvPr>
        </p:nvSpPr>
        <p:spPr/>
        <p:txBody>
          <a:bodyPr/>
          <a:lstStyle/>
          <a:p>
            <a:fld id="{43D6C4E4-8BCD-8146-A59B-FCD3DE394ACA}" type="slidenum">
              <a:rPr lang="en-FI" smtClean="0"/>
              <a:t>12</a:t>
            </a:fld>
            <a:endParaRPr lang="en-FI"/>
          </a:p>
        </p:txBody>
      </p:sp>
    </p:spTree>
    <p:extLst>
      <p:ext uri="{BB962C8B-B14F-4D97-AF65-F5344CB8AC3E}">
        <p14:creationId xmlns:p14="http://schemas.microsoft.com/office/powerpoint/2010/main" val="1265967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Calibri" panose="020F0502020204030204" pitchFamily="34" charset="0"/>
              </a:rPr>
              <a:t>First interesting conclusion from our results concerns the northern aspect</a:t>
            </a:r>
            <a:br>
              <a:rPr lang="en-GB" sz="1800" dirty="0">
                <a:effectLst/>
                <a:latin typeface="Times New Roman" panose="02020603050405020304" pitchFamily="18" charset="0"/>
                <a:ea typeface="Calibri" panose="020F0502020204030204" pitchFamily="34" charset="0"/>
              </a:rPr>
            </a:br>
            <a:r>
              <a:rPr lang="en-GB" sz="1800" dirty="0">
                <a:effectLst/>
                <a:latin typeface="Times New Roman" panose="02020603050405020304" pitchFamily="18" charset="0"/>
                <a:ea typeface="Calibri" panose="020F0502020204030204" pitchFamily="34" charset="0"/>
              </a:rPr>
              <a:t>The relationship between the range size and the latitude of species distribution was very strongly correlated.</a:t>
            </a:r>
          </a:p>
          <a:p>
            <a:r>
              <a:rPr lang="en-GB" sz="1800" dirty="0">
                <a:effectLst/>
                <a:latin typeface="Times New Roman" panose="02020603050405020304" pitchFamily="18" charset="0"/>
                <a:ea typeface="Calibri" panose="020F0502020204030204" pitchFamily="34" charset="0"/>
              </a:rPr>
              <a:t>From our model, we can draw the conclusion that the same species traits, mobility and hibernation breadth, also contribute to the northern distribution</a:t>
            </a:r>
            <a:r>
              <a:rPr lang="en-FI" sz="1800" dirty="0">
                <a:effectLst/>
                <a:latin typeface="Times New Roman" panose="02020603050405020304" pitchFamily="18" charset="0"/>
                <a:ea typeface="Calibri" panose="020F0502020204030204" pitchFamily="34" charset="0"/>
              </a:rPr>
              <a:t>s</a:t>
            </a:r>
            <a:endParaRPr lang="en-FI" dirty="0">
              <a:effectLst/>
            </a:endParaRPr>
          </a:p>
          <a:p>
            <a:endParaRPr lang="en-GB" sz="1800" dirty="0">
              <a:effectLst/>
              <a:latin typeface="Times New Roman" panose="02020603050405020304" pitchFamily="18" charset="0"/>
              <a:ea typeface="Calibri" panose="020F0502020204030204" pitchFamily="34" charset="0"/>
            </a:endParaRPr>
          </a:p>
          <a:p>
            <a:r>
              <a:rPr lang="en-GB" sz="1800" dirty="0">
                <a:effectLst/>
                <a:latin typeface="Times New Roman" panose="02020603050405020304" pitchFamily="18" charset="0"/>
                <a:ea typeface="Calibri" panose="020F0502020204030204" pitchFamily="34" charset="0"/>
              </a:rPr>
              <a:t>As we know, there are much less species in our latitudes, which means less competition</a:t>
            </a:r>
            <a:br>
              <a:rPr lang="en-GB" sz="1800" dirty="0">
                <a:effectLst/>
                <a:latin typeface="Times New Roman" panose="02020603050405020304" pitchFamily="18" charset="0"/>
                <a:ea typeface="Calibri" panose="020F0502020204030204" pitchFamily="34" charset="0"/>
                <a:sym typeface="Wingdings" pitchFamily="2" charset="2"/>
              </a:rPr>
            </a:br>
            <a:r>
              <a:rPr lang="en-GB" sz="1800" dirty="0">
                <a:effectLst/>
                <a:latin typeface="Times New Roman" panose="02020603050405020304" pitchFamily="18" charset="0"/>
                <a:ea typeface="Calibri" panose="020F0502020204030204" pitchFamily="34" charset="0"/>
                <a:sym typeface="Wingdings" pitchFamily="2" charset="2"/>
              </a:rPr>
              <a:t>So the </a:t>
            </a:r>
            <a:r>
              <a:rPr lang="en-US" sz="1800" dirty="0">
                <a:effectLst/>
                <a:latin typeface="Times New Roman" panose="02020603050405020304" pitchFamily="18" charset="0"/>
                <a:ea typeface="Calibri" panose="020F0502020204030204" pitchFamily="34" charset="0"/>
                <a:sym typeface="Wingdings" pitchFamily="2" charset="2"/>
              </a:rPr>
              <a:t>b</a:t>
            </a:r>
            <a:r>
              <a:rPr lang="en-US" sz="1800" dirty="0">
                <a:effectLst/>
                <a:latin typeface="Times New Roman" panose="02020603050405020304" pitchFamily="18" charset="0"/>
                <a:ea typeface="Calibri" panose="020F0502020204030204" pitchFamily="34" charset="0"/>
              </a:rPr>
              <a:t>at species that are highly mobile have a chance to wide their distribution to the north where the competition is less intense, but also different resources, such as hibernation sites, might regionally be less present</a:t>
            </a: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rPr>
              <a:t>Migration and hibernation breadth are important adaptations to the northern distributions</a:t>
            </a:r>
            <a:endParaRPr lang="en-US" sz="1200" dirty="0">
              <a:effectLst/>
              <a:latin typeface="Times New Roman" panose="02020603050405020304" pitchFamily="18" charset="0"/>
            </a:endParaRPr>
          </a:p>
          <a:p>
            <a:endParaRPr lang="en-US" sz="1200" dirty="0">
              <a:effectLst/>
              <a:latin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13</a:t>
            </a:fld>
            <a:endParaRPr lang="en-FI"/>
          </a:p>
        </p:txBody>
      </p:sp>
    </p:spTree>
    <p:extLst>
      <p:ext uri="{BB962C8B-B14F-4D97-AF65-F5344CB8AC3E}">
        <p14:creationId xmlns:p14="http://schemas.microsoft.com/office/powerpoint/2010/main" val="84901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en-US" sz="4000" dirty="0">
                <a:effectLst/>
                <a:latin typeface="Times New Roman" panose="02020603050405020304" pitchFamily="18" charset="0"/>
                <a:ea typeface="Times New Roman" panose="02020603050405020304" pitchFamily="18" charset="0"/>
                <a:cs typeface="Arial" panose="020B0604020202020204" pitchFamily="34" charset="0"/>
              </a:rPr>
              <a:t>The geographic range size offers information about the conservation and management of species due to its relationship with extinction risk and rarity,</a:t>
            </a:r>
            <a:br>
              <a:rPr lang="en-US" sz="4000" dirty="0">
                <a:effectLst/>
                <a:latin typeface="Calibri" panose="020F0502020204030204" pitchFamily="34" charset="0"/>
                <a:ea typeface="Times New Roman" panose="02020603050405020304" pitchFamily="18" charset="0"/>
                <a:cs typeface="Calibri" panose="020F0502020204030204" pitchFamily="34" charset="0"/>
              </a:rPr>
            </a:br>
            <a:br>
              <a:rPr lang="en-US" sz="4000" dirty="0">
                <a:effectLst/>
                <a:latin typeface="Calibri" panose="020F0502020204030204" pitchFamily="34" charset="0"/>
                <a:ea typeface="Times New Roman" panose="02020603050405020304" pitchFamily="18" charset="0"/>
                <a:cs typeface="Calibri" panose="020F0502020204030204" pitchFamily="34" charset="0"/>
              </a:rPr>
            </a:br>
            <a:r>
              <a:rPr lang="en-US" sz="4000" dirty="0">
                <a:effectLst/>
                <a:latin typeface="Calibri" panose="020F0502020204030204" pitchFamily="34" charset="0"/>
                <a:ea typeface="Times New Roman" panose="02020603050405020304" pitchFamily="18" charset="0"/>
                <a:cs typeface="Calibri" panose="020F0502020204030204" pitchFamily="34" charset="0"/>
              </a:rPr>
              <a:t>Also</a:t>
            </a:r>
          </a:p>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en-US" sz="4000" dirty="0">
                <a:effectLst/>
                <a:latin typeface="Calibri" panose="020F0502020204030204" pitchFamily="34" charset="0"/>
                <a:ea typeface="Times New Roman" panose="02020603050405020304" pitchFamily="18" charset="0"/>
                <a:cs typeface="Calibri" panose="020F0502020204030204" pitchFamily="34" charset="0"/>
              </a:rPr>
              <a:t>Understanding which factors frame and facilitate species to inhabit wide and high ranges also enables to forecast shifts in geographic distributions in response to environmental changes, e.g. to climate change</a:t>
            </a:r>
          </a:p>
        </p:txBody>
      </p:sp>
      <p:sp>
        <p:nvSpPr>
          <p:cNvPr id="4" name="Slide Number Placeholder 3"/>
          <p:cNvSpPr>
            <a:spLocks noGrp="1"/>
          </p:cNvSpPr>
          <p:nvPr>
            <p:ph type="sldNum" sz="quarter" idx="5"/>
          </p:nvPr>
        </p:nvSpPr>
        <p:spPr/>
        <p:txBody>
          <a:bodyPr/>
          <a:lstStyle/>
          <a:p>
            <a:fld id="{43D6C4E4-8BCD-8146-A59B-FCD3DE394ACA}" type="slidenum">
              <a:rPr lang="en-FI" smtClean="0"/>
              <a:t>14</a:t>
            </a:fld>
            <a:endParaRPr lang="en-FI"/>
          </a:p>
        </p:txBody>
      </p:sp>
    </p:spTree>
    <p:extLst>
      <p:ext uri="{BB962C8B-B14F-4D97-AF65-F5344CB8AC3E}">
        <p14:creationId xmlns:p14="http://schemas.microsoft.com/office/powerpoint/2010/main" val="943871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Thank you for listening</a:t>
            </a:r>
          </a:p>
        </p:txBody>
      </p:sp>
      <p:sp>
        <p:nvSpPr>
          <p:cNvPr id="4" name="Slide Number Placeholder 3"/>
          <p:cNvSpPr>
            <a:spLocks noGrp="1"/>
          </p:cNvSpPr>
          <p:nvPr>
            <p:ph type="sldNum" sz="quarter" idx="5"/>
          </p:nvPr>
        </p:nvSpPr>
        <p:spPr/>
        <p:txBody>
          <a:bodyPr/>
          <a:lstStyle/>
          <a:p>
            <a:fld id="{43D6C4E4-8BCD-8146-A59B-FCD3DE394ACA}" type="slidenum">
              <a:rPr lang="en-FI" smtClean="0"/>
              <a:t>15</a:t>
            </a:fld>
            <a:endParaRPr lang="en-FI"/>
          </a:p>
        </p:txBody>
      </p:sp>
    </p:spTree>
    <p:extLst>
      <p:ext uri="{BB962C8B-B14F-4D97-AF65-F5344CB8AC3E}">
        <p14:creationId xmlns:p14="http://schemas.microsoft.com/office/powerpoint/2010/main" val="281030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When talking about distributions of species, geographical range size, is one of the most important variables (if not the most important</a:t>
            </a:r>
            <a:r>
              <a:rPr lang="en-US" sz="180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It </a:t>
            </a:r>
            <a:r>
              <a:rPr lang="en-US" sz="1800" dirty="0">
                <a:effectLst/>
                <a:latin typeface="Times New Roman" panose="02020603050405020304" pitchFamily="18" charset="0"/>
                <a:ea typeface="Times New Roman" panose="02020603050405020304" pitchFamily="18" charset="0"/>
              </a:rPr>
              <a:t>is the area across which a species occurs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 is used to determine population abundance and survival</a:t>
            </a:r>
            <a:r>
              <a:rPr lang="en-FI"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FI" b="0" i="0" dirty="0">
                <a:solidFill>
                  <a:srgbClr val="003366"/>
                </a:solidFill>
                <a:effectLst/>
                <a:latin typeface="Arial" panose="020B0604020202020204" pitchFamily="34" charset="0"/>
              </a:rPr>
              <a:t>And it is known to be a very strong predictor of extinction risk</a:t>
            </a:r>
            <a:br>
              <a:rPr lang="en-FI" b="0" i="0" dirty="0">
                <a:solidFill>
                  <a:srgbClr val="003366"/>
                </a:solidFill>
                <a:effectLst/>
                <a:latin typeface="Arial" panose="020B0604020202020204" pitchFamily="34" charset="0"/>
              </a:rPr>
            </a:br>
            <a:r>
              <a:rPr lang="en-US" sz="1800" dirty="0">
                <a:effectLst/>
                <a:latin typeface="Times New Roman" panose="02020603050405020304" pitchFamily="18" charset="0"/>
                <a:ea typeface="Times New Roman" panose="02020603050405020304" pitchFamily="18" charset="0"/>
              </a:rPr>
              <a:t>for example, it is </a:t>
            </a:r>
            <a:r>
              <a:rPr lang="en-US" sz="1800" dirty="0">
                <a:effectLst/>
                <a:latin typeface="Times New Roman" panose="02020603050405020304" pitchFamily="18" charset="0"/>
                <a:ea typeface="Calibri" panose="020F0502020204030204" pitchFamily="34" charset="0"/>
              </a:rPr>
              <a:t>used to assign conservation status of species for the Red List (of the IUCN</a:t>
            </a:r>
            <a:r>
              <a:rPr lang="en-FI" sz="1800" dirty="0">
                <a:effectLst/>
                <a:latin typeface="Times New Roman" panose="02020603050405020304" pitchFamily="18" charset="0"/>
                <a:ea typeface="Calibri" panose="020F0502020204030204" pitchFamily="34" charset="0"/>
              </a:rPr>
              <a:t>)</a:t>
            </a:r>
            <a:endParaRPr lang="en-GB" b="0" i="0" dirty="0">
              <a:solidFill>
                <a:srgbClr val="00336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i="1" dirty="0">
                <a:solidFill>
                  <a:srgbClr val="003366"/>
                </a:solidFill>
                <a:effectLst/>
                <a:latin typeface="Arial" panose="020B0604020202020204" pitchFamily="34" charset="0"/>
              </a:rPr>
            </a:br>
            <a:r>
              <a:rPr lang="en-GB" b="0" i="0" dirty="0">
                <a:solidFill>
                  <a:srgbClr val="003366"/>
                </a:solidFill>
                <a:effectLst/>
                <a:latin typeface="Arial" panose="020B0604020202020204" pitchFamily="34" charset="0"/>
              </a:rPr>
              <a:t>Here we see 3 different European species and not only their range size varies but also their distribution by the latitude</a:t>
            </a:r>
            <a:endParaRPr lang="en-GB" b="0" i="1" dirty="0">
              <a:solidFill>
                <a:srgbClr val="003366"/>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3D6C4E4-8BCD-8146-A59B-FCD3DE394ACA}" type="slidenum">
              <a:rPr lang="en-FI" smtClean="0"/>
              <a:t>2</a:t>
            </a:fld>
            <a:endParaRPr lang="en-FI"/>
          </a:p>
        </p:txBody>
      </p:sp>
    </p:spTree>
    <p:extLst>
      <p:ext uri="{BB962C8B-B14F-4D97-AF65-F5344CB8AC3E}">
        <p14:creationId xmlns:p14="http://schemas.microsoft.com/office/powerpoint/2010/main" val="142054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D5156"/>
                </a:solidFill>
                <a:effectLst/>
                <a:latin typeface="arial" panose="020B0604020202020204" pitchFamily="34" charset="0"/>
              </a:rPr>
              <a:t>One of the most studied ecological pattern is called Rapoport’s rule</a:t>
            </a:r>
            <a:br>
              <a:rPr lang="en-GB" dirty="0"/>
            </a:br>
            <a:r>
              <a:rPr lang="en-GB" dirty="0"/>
              <a:t>It </a:t>
            </a:r>
            <a:r>
              <a:rPr lang="en-GB" b="0" i="0" dirty="0">
                <a:solidFill>
                  <a:srgbClr val="4D5156"/>
                </a:solidFill>
                <a:effectLst/>
                <a:latin typeface="arial" panose="020B0604020202020204" pitchFamily="34" charset="0"/>
              </a:rPr>
              <a:t>describes </a:t>
            </a:r>
            <a:r>
              <a:rPr lang="en-GB" b="1" i="0" dirty="0">
                <a:solidFill>
                  <a:srgbClr val="5F6368"/>
                </a:solidFill>
                <a:effectLst/>
                <a:latin typeface="arial" panose="020B0604020202020204" pitchFamily="34" charset="0"/>
              </a:rPr>
              <a:t>a pattern in which range sizes of species increase from low to high latitude, in both northern and southern hemispheres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5"/>
          </p:nvPr>
        </p:nvSpPr>
        <p:spPr/>
        <p:txBody>
          <a:bodyPr/>
          <a:lstStyle/>
          <a:p>
            <a:fld id="{43D6C4E4-8BCD-8146-A59B-FCD3DE394ACA}" type="slidenum">
              <a:rPr lang="en-FI" smtClean="0"/>
              <a:t>3</a:t>
            </a:fld>
            <a:endParaRPr lang="en-FI"/>
          </a:p>
        </p:txBody>
      </p:sp>
    </p:spTree>
    <p:extLst>
      <p:ext uri="{BB962C8B-B14F-4D97-AF65-F5344CB8AC3E}">
        <p14:creationId xmlns:p14="http://schemas.microsoft.com/office/powerpoint/2010/main" val="190660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named after Eduardo H. Rapoport, who had provided evidence for this pattern for subspecies of mammals (Rapoport 1975, 1982)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FI" dirty="0"/>
              <a:t>For many groups of organisms it doesn't work, such as for marine mammals, but it actually works for terrestrial animals quite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FI" dirty="0"/>
              <a:t>But we don't have this information for bats</a:t>
            </a:r>
            <a:endParaRPr lang="en-GB" dirty="0"/>
          </a:p>
        </p:txBody>
      </p:sp>
      <p:sp>
        <p:nvSpPr>
          <p:cNvPr id="4" name="Slide Number Placeholder 3"/>
          <p:cNvSpPr>
            <a:spLocks noGrp="1"/>
          </p:cNvSpPr>
          <p:nvPr>
            <p:ph type="sldNum" sz="quarter" idx="5"/>
          </p:nvPr>
        </p:nvSpPr>
        <p:spPr/>
        <p:txBody>
          <a:bodyPr/>
          <a:lstStyle/>
          <a:p>
            <a:fld id="{43D6C4E4-8BCD-8146-A59B-FCD3DE394ACA}" type="slidenum">
              <a:rPr lang="en-FI" smtClean="0"/>
              <a:t>4</a:t>
            </a:fld>
            <a:endParaRPr lang="en-FI"/>
          </a:p>
        </p:txBody>
      </p:sp>
    </p:spTree>
    <p:extLst>
      <p:ext uri="{BB962C8B-B14F-4D97-AF65-F5344CB8AC3E}">
        <p14:creationId xmlns:p14="http://schemas.microsoft.com/office/powerpoint/2010/main" val="296334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Because bats differ from other mammal groups in many ways, for example:</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True ability to fly which makes them very mobile</a:t>
            </a:r>
          </a:p>
          <a:p>
            <a:r>
              <a:rPr lang="en-US" sz="1800" dirty="0">
                <a:effectLst/>
                <a:latin typeface="Times New Roman" panose="02020603050405020304" pitchFamily="18" charset="0"/>
                <a:ea typeface="Calibri" panose="020F0502020204030204" pitchFamily="34" charset="0"/>
              </a:rPr>
              <a:t>Also they are small in size but still very long-living mammals, and this makes them very sensitive to environmental changes</a:t>
            </a: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rPr>
              <a:t>for example, winter presents a critical bottleneck</a:t>
            </a:r>
          </a:p>
          <a:p>
            <a:endParaRPr lang="en-US" sz="1800" dirty="0">
              <a:effectLst/>
              <a:latin typeface="Times New Roman" panose="02020603050405020304" pitchFamily="18" charset="0"/>
              <a:ea typeface="Calibri" panose="020F0502020204030204" pitchFamily="34" charset="0"/>
            </a:endParaRPr>
          </a:p>
          <a:p>
            <a:r>
              <a:rPr lang="en-US" sz="1800" dirty="0">
                <a:solidFill>
                  <a:srgbClr val="000000"/>
                </a:solidFill>
                <a:effectLst/>
                <a:latin typeface="Times New Roman" panose="02020603050405020304" pitchFamily="18" charset="0"/>
                <a:ea typeface="Calibri" panose="020F0502020204030204" pitchFamily="34" charset="0"/>
              </a:rPr>
              <a:t>Temperate bats overcome this energy crisis by hibernating over the winter season</a:t>
            </a:r>
            <a:r>
              <a:rPr lang="en-FI" sz="2800" dirty="0">
                <a:effectLst/>
              </a:rPr>
              <a:t> </a:t>
            </a:r>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These adaptations permit bats access to a wide range of habitats and resources</a:t>
            </a: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D6C4E4-8BCD-8146-A59B-FCD3DE394ACA}" type="slidenum">
              <a:rPr lang="en-FI" smtClean="0"/>
              <a:t>5</a:t>
            </a:fld>
            <a:endParaRPr lang="en-FI"/>
          </a:p>
        </p:txBody>
      </p:sp>
    </p:spTree>
    <p:extLst>
      <p:ext uri="{BB962C8B-B14F-4D97-AF65-F5344CB8AC3E}">
        <p14:creationId xmlns:p14="http://schemas.microsoft.com/office/powerpoint/2010/main" val="16441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Here are the most common explanations for Rapoport’s rule</a:t>
            </a:r>
          </a:p>
          <a:p>
            <a:pPr marL="0" indent="0">
              <a:buNone/>
            </a:pPr>
            <a:br>
              <a:rPr lang="en-US" dirty="0">
                <a:cs typeface="Calibri"/>
              </a:rPr>
            </a:br>
            <a:r>
              <a:rPr lang="en-US" dirty="0">
                <a:cs typeface="Calibri"/>
              </a:rPr>
              <a:t>First one is about climate:</a:t>
            </a:r>
          </a:p>
          <a:p>
            <a:pPr marL="0" indent="0">
              <a:buNone/>
            </a:pPr>
            <a:r>
              <a:rPr lang="en-US" dirty="0">
                <a:cs typeface="Calibri"/>
              </a:rPr>
              <a:t>1. Because climatic variability is higher in high latitudes</a:t>
            </a:r>
          </a:p>
          <a:p>
            <a:pPr lvl="1"/>
            <a:r>
              <a:rPr lang="en-US" sz="2800" dirty="0">
                <a:cs typeface="Calibri"/>
              </a:rPr>
              <a:t>only organisms that can survive a broad range of climatic conditions will survive </a:t>
            </a:r>
            <a:r>
              <a:rPr lang="en-US" sz="2800" dirty="0">
                <a:cs typeface="Calibri"/>
                <a:sym typeface="Wingdings" panose="05000000000000000000" pitchFamily="2" charset="2"/>
              </a:rPr>
              <a:t> which means these species can also occupy a broader range </a:t>
            </a:r>
          </a:p>
          <a:p>
            <a:pPr lvl="1"/>
            <a:endParaRPr lang="en-US" sz="2800" dirty="0">
              <a:cs typeface="Calibri"/>
              <a:sym typeface="Wingdings" panose="05000000000000000000" pitchFamily="2" charset="2"/>
            </a:endParaRPr>
          </a:p>
          <a:p>
            <a:pPr marL="0" indent="0">
              <a:buNone/>
            </a:pPr>
            <a:r>
              <a:rPr lang="fi-FI" dirty="0"/>
              <a:t>2. The </a:t>
            </a:r>
            <a:r>
              <a:rPr lang="fi-FI" dirty="0" err="1"/>
              <a:t>second</a:t>
            </a:r>
            <a:r>
              <a:rPr lang="fi-FI" dirty="0"/>
              <a:t> </a:t>
            </a:r>
            <a:r>
              <a:rPr lang="fi-FI" dirty="0" err="1"/>
              <a:t>one</a:t>
            </a:r>
            <a:r>
              <a:rPr lang="fi-FI" dirty="0"/>
              <a:t> </a:t>
            </a:r>
            <a:r>
              <a:rPr lang="fi-FI" dirty="0" err="1"/>
              <a:t>highlights</a:t>
            </a:r>
            <a:r>
              <a:rPr lang="fi-FI" dirty="0"/>
              <a:t> the </a:t>
            </a:r>
            <a:r>
              <a:rPr lang="fi-FI" dirty="0" err="1"/>
              <a:t>efffects</a:t>
            </a:r>
            <a:r>
              <a:rPr lang="fi-FI" dirty="0"/>
              <a:t> of the ice </a:t>
            </a:r>
            <a:r>
              <a:rPr lang="fi-FI" dirty="0" err="1"/>
              <a:t>age</a:t>
            </a:r>
            <a:r>
              <a:rPr lang="fi-FI" dirty="0"/>
              <a:t>:  </a:t>
            </a:r>
            <a:r>
              <a:rPr lang="fi-FI" sz="2800" dirty="0" err="1"/>
              <a:t>Only</a:t>
            </a:r>
            <a:r>
              <a:rPr lang="fi-FI" sz="2800" dirty="0"/>
              <a:t> species </a:t>
            </a:r>
            <a:r>
              <a:rPr lang="fi-FI" sz="2800" dirty="0" err="1"/>
              <a:t>with</a:t>
            </a:r>
            <a:r>
              <a:rPr lang="fi-FI" sz="2800" dirty="0"/>
              <a:t> a </a:t>
            </a:r>
            <a:r>
              <a:rPr lang="fi-FI" sz="2800" dirty="0" err="1"/>
              <a:t>high</a:t>
            </a:r>
            <a:r>
              <a:rPr lang="fi-FI" sz="2800" dirty="0"/>
              <a:t> </a:t>
            </a:r>
            <a:r>
              <a:rPr lang="fi-FI" sz="2800" b="1" dirty="0" err="1">
                <a:solidFill>
                  <a:schemeClr val="accent2"/>
                </a:solidFill>
              </a:rPr>
              <a:t>dispersal</a:t>
            </a:r>
            <a:r>
              <a:rPr lang="fi-FI" sz="2800" b="1" dirty="0">
                <a:solidFill>
                  <a:schemeClr val="accent2"/>
                </a:solidFill>
              </a:rPr>
              <a:t> </a:t>
            </a:r>
            <a:r>
              <a:rPr lang="fi-FI" sz="2800" b="1" dirty="0" err="1">
                <a:solidFill>
                  <a:schemeClr val="accent2"/>
                </a:solidFill>
              </a:rPr>
              <a:t>ability</a:t>
            </a:r>
            <a:r>
              <a:rPr lang="fi-FI" sz="2800" b="1" dirty="0">
                <a:solidFill>
                  <a:schemeClr val="accent2"/>
                </a:solidFill>
              </a:rPr>
              <a:t> </a:t>
            </a:r>
            <a:r>
              <a:rPr lang="fi-FI" sz="2800" dirty="0" err="1"/>
              <a:t>were</a:t>
            </a:r>
            <a:r>
              <a:rPr lang="fi-FI" sz="2800" dirty="0"/>
              <a:t> </a:t>
            </a:r>
            <a:r>
              <a:rPr lang="fi-FI" sz="2800" dirty="0" err="1"/>
              <a:t>able</a:t>
            </a:r>
            <a:r>
              <a:rPr lang="fi-FI" sz="2800" dirty="0"/>
              <a:t> to </a:t>
            </a:r>
            <a:r>
              <a:rPr lang="fi-FI" sz="2800" dirty="0" err="1"/>
              <a:t>colonize</a:t>
            </a:r>
            <a:r>
              <a:rPr lang="fi-FI" sz="2800" dirty="0"/>
              <a:t> </a:t>
            </a:r>
            <a:r>
              <a:rPr lang="fi-FI" sz="2800" dirty="0" err="1"/>
              <a:t>northern</a:t>
            </a:r>
            <a:r>
              <a:rPr lang="fi-FI" sz="2800" dirty="0"/>
              <a:t> </a:t>
            </a:r>
            <a:r>
              <a:rPr lang="fi-FI" sz="2800" dirty="0" err="1"/>
              <a:t>areas</a:t>
            </a:r>
            <a:endParaRPr lang="fi-FI" sz="2800" dirty="0"/>
          </a:p>
          <a:p>
            <a:pPr lvl="1"/>
            <a:r>
              <a:rPr lang="fi-FI" sz="2800" dirty="0" err="1"/>
              <a:t>Does</a:t>
            </a:r>
            <a:r>
              <a:rPr lang="fi-FI" sz="2800" dirty="0"/>
              <a:t> </a:t>
            </a:r>
            <a:r>
              <a:rPr lang="fi-FI" sz="2800" dirty="0" err="1"/>
              <a:t>not</a:t>
            </a:r>
            <a:r>
              <a:rPr lang="fi-FI" sz="2800" dirty="0"/>
              <a:t> </a:t>
            </a:r>
            <a:r>
              <a:rPr lang="fi-FI" sz="2800" dirty="0" err="1"/>
              <a:t>explain</a:t>
            </a:r>
            <a:r>
              <a:rPr lang="fi-FI" sz="2800" dirty="0"/>
              <a:t> </a:t>
            </a:r>
            <a:r>
              <a:rPr lang="fi-FI" sz="2800" dirty="0" err="1"/>
              <a:t>southern</a:t>
            </a:r>
            <a:r>
              <a:rPr lang="fi-FI" sz="2800" dirty="0"/>
              <a:t> </a:t>
            </a:r>
            <a:r>
              <a:rPr lang="fi-FI" sz="2800" dirty="0" err="1"/>
              <a:t>hemisphere</a:t>
            </a:r>
            <a:endParaRPr lang="fi-FI" sz="2800" dirty="0"/>
          </a:p>
          <a:p>
            <a:pPr lvl="1"/>
            <a:r>
              <a:rPr lang="fi-FI" sz="2800" dirty="0" err="1"/>
              <a:t>Probably</a:t>
            </a:r>
            <a:r>
              <a:rPr lang="fi-FI" sz="2800" dirty="0"/>
              <a:t> </a:t>
            </a:r>
            <a:r>
              <a:rPr lang="fi-FI" sz="2800" dirty="0" err="1"/>
              <a:t>still</a:t>
            </a:r>
            <a:r>
              <a:rPr lang="fi-FI" sz="2800" dirty="0"/>
              <a:t> a </a:t>
            </a:r>
            <a:r>
              <a:rPr lang="fi-FI" sz="2800" dirty="0" err="1"/>
              <a:t>contributing</a:t>
            </a:r>
            <a:r>
              <a:rPr lang="fi-FI" sz="2800" dirty="0"/>
              <a:t> </a:t>
            </a:r>
            <a:r>
              <a:rPr lang="fi-FI" sz="2800" dirty="0" err="1"/>
              <a:t>factor</a:t>
            </a:r>
            <a:endParaRPr lang="fi-FI" sz="3200" dirty="0"/>
          </a:p>
          <a:p>
            <a:pPr marL="457200" lvl="1" indent="0">
              <a:buNone/>
            </a:pPr>
            <a:endParaRPr lang="fi-FI" dirty="0"/>
          </a:p>
          <a:p>
            <a:pPr marL="0" indent="0">
              <a:buNone/>
            </a:pPr>
            <a:r>
              <a:rPr lang="fi-FI" dirty="0"/>
              <a:t>3. </a:t>
            </a:r>
            <a:r>
              <a:rPr lang="fi-FI" dirty="0" err="1"/>
              <a:t>Lack</a:t>
            </a:r>
            <a:r>
              <a:rPr lang="fi-FI" dirty="0"/>
              <a:t> of </a:t>
            </a:r>
            <a:r>
              <a:rPr lang="fi-FI" dirty="0" err="1"/>
              <a:t>competition</a:t>
            </a:r>
            <a:r>
              <a:rPr lang="fi-FI" dirty="0"/>
              <a:t> in </a:t>
            </a:r>
            <a:r>
              <a:rPr lang="fi-FI" dirty="0" err="1"/>
              <a:t>polar</a:t>
            </a:r>
            <a:r>
              <a:rPr lang="fi-FI" dirty="0"/>
              <a:t> </a:t>
            </a:r>
            <a:r>
              <a:rPr lang="fi-FI" dirty="0" err="1"/>
              <a:t>areas</a:t>
            </a:r>
            <a:r>
              <a:rPr lang="fi-FI" dirty="0"/>
              <a:t>?</a:t>
            </a:r>
          </a:p>
          <a:p>
            <a:pPr lvl="1"/>
            <a:r>
              <a:rPr lang="fi-FI" sz="2800" dirty="0" err="1"/>
              <a:t>Because</a:t>
            </a:r>
            <a:r>
              <a:rPr lang="fi-FI" sz="2800" dirty="0"/>
              <a:t> of </a:t>
            </a:r>
            <a:r>
              <a:rPr lang="fi-FI" sz="2800" dirty="0" err="1"/>
              <a:t>fewer</a:t>
            </a:r>
            <a:r>
              <a:rPr lang="fi-FI" sz="2800" dirty="0"/>
              <a:t> species, </a:t>
            </a:r>
            <a:r>
              <a:rPr lang="fi-FI" sz="2800" dirty="0" err="1"/>
              <a:t>level</a:t>
            </a:r>
            <a:r>
              <a:rPr lang="fi-FI" sz="2800" dirty="0"/>
              <a:t> of </a:t>
            </a:r>
            <a:r>
              <a:rPr lang="fi-FI" sz="2800" dirty="0" err="1"/>
              <a:t>competition</a:t>
            </a:r>
            <a:r>
              <a:rPr lang="fi-FI" sz="2800" dirty="0"/>
              <a:t> </a:t>
            </a:r>
            <a:r>
              <a:rPr lang="fi-FI" sz="2800" dirty="0" err="1"/>
              <a:t>may</a:t>
            </a:r>
            <a:r>
              <a:rPr lang="fi-FI" sz="2800" dirty="0"/>
              <a:t> </a:t>
            </a:r>
            <a:r>
              <a:rPr lang="fi-FI" sz="2800" dirty="0" err="1"/>
              <a:t>be</a:t>
            </a:r>
            <a:r>
              <a:rPr lang="fi-FI" sz="2800" dirty="0"/>
              <a:t> </a:t>
            </a:r>
            <a:r>
              <a:rPr lang="fi-FI" sz="2800" dirty="0" err="1"/>
              <a:t>smaller</a:t>
            </a:r>
            <a:endParaRPr lang="fi-FI" sz="2800" dirty="0"/>
          </a:p>
          <a:p>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6</a:t>
            </a:fld>
            <a:endParaRPr lang="en-FI"/>
          </a:p>
        </p:txBody>
      </p:sp>
    </p:spTree>
    <p:extLst>
      <p:ext uri="{BB962C8B-B14F-4D97-AF65-F5344CB8AC3E}">
        <p14:creationId xmlns:p14="http://schemas.microsoft.com/office/powerpoint/2010/main" val="100269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Calibri" panose="020F0502020204030204" pitchFamily="34" charset="0"/>
              </a:rPr>
              <a:t>Soo, as we could notice from the most common explanations I just presented, the geographical range size consists of complex interactions between environmental conditions AND species traits </a:t>
            </a:r>
            <a:br>
              <a:rPr lang="en-FI" dirty="0">
                <a:effectLst/>
                <a:latin typeface="Calibri" panose="020F0502020204030204" pitchFamily="34" charset="0"/>
                <a:ea typeface="Calibri" panose="020F0502020204030204" pitchFamily="34" charset="0"/>
                <a:cs typeface="Calibri" panose="020F0502020204030204" pitchFamily="34" charset="0"/>
              </a:rPr>
            </a:br>
            <a:r>
              <a:rPr lang="en-FI" dirty="0">
                <a:effectLst/>
                <a:latin typeface="Calibri" panose="020F0502020204030204" pitchFamily="34" charset="0"/>
                <a:cs typeface="Calibri" panose="020F0502020204030204" pitchFamily="34" charset="0"/>
                <a:sym typeface="Wingdings" pitchFamily="2" charset="2"/>
              </a:rPr>
              <a:t> we need to take into consider also these latter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a:p>
            <a:r>
              <a:rPr lang="en-US" sz="1800" dirty="0">
                <a:effectLst/>
                <a:latin typeface="Times New Roman" panose="02020603050405020304" pitchFamily="18" charset="0"/>
                <a:ea typeface="Calibri" panose="020F0502020204030204" pitchFamily="34" charset="0"/>
              </a:rPr>
              <a:t>Species traits are any physiological, morphological, behavioral, and ecological traits, which determine </a:t>
            </a:r>
            <a:r>
              <a:rPr lang="en-US" sz="1800" dirty="0">
                <a:effectLst/>
                <a:latin typeface="Calibri" panose="020F0502020204030204" pitchFamily="34" charset="0"/>
                <a:ea typeface="Yu Mincho" panose="02020400000000000000" pitchFamily="18" charset="-128"/>
                <a:cs typeface="Calibri" panose="020F0502020204030204" pitchFamily="34" charset="0"/>
              </a:rPr>
              <a:t>how species can adapt and survive in the environment</a:t>
            </a:r>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7</a:t>
            </a:fld>
            <a:endParaRPr lang="en-FI"/>
          </a:p>
        </p:txBody>
      </p:sp>
    </p:spTree>
    <p:extLst>
      <p:ext uri="{BB962C8B-B14F-4D97-AF65-F5344CB8AC3E}">
        <p14:creationId xmlns:p14="http://schemas.microsoft.com/office/powerpoint/2010/main" val="138224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Calibri" panose="020F0502020204030204" pitchFamily="34" charset="0"/>
              </a:rPr>
              <a:t>Ok and then we have a few specific hypotheses to explain how these species traits are relevant for the range size</a:t>
            </a:r>
            <a:br>
              <a:rPr lang="en-GB" sz="1800" dirty="0">
                <a:effectLst/>
                <a:latin typeface="Times New Roman" panose="02020603050405020304" pitchFamily="18" charset="0"/>
                <a:ea typeface="Calibri" panose="020F0502020204030204" pitchFamily="34" charset="0"/>
              </a:rPr>
            </a:br>
            <a:br>
              <a:rPr lang="en-GB" sz="1800" dirty="0">
                <a:effectLst/>
                <a:latin typeface="Times New Roman" panose="02020603050405020304" pitchFamily="18" charset="0"/>
                <a:ea typeface="Calibri" panose="020F0502020204030204" pitchFamily="34" charset="0"/>
              </a:rPr>
            </a:br>
            <a:r>
              <a:rPr lang="en-GB" sz="1800" dirty="0">
                <a:effectLst/>
                <a:latin typeface="Times New Roman" panose="02020603050405020304" pitchFamily="18" charset="0"/>
                <a:ea typeface="Calibri" panose="020F0502020204030204" pitchFamily="34" charset="0"/>
              </a:rPr>
              <a:t>There is this site colonization hypothesis that emphasizes the importance of dispersal ability (which makes sense a lot)</a:t>
            </a:r>
            <a:br>
              <a:rPr lang="en-GB" sz="1800" dirty="0">
                <a:effectLst/>
                <a:latin typeface="Times New Roman" panose="02020603050405020304" pitchFamily="18" charset="0"/>
                <a:ea typeface="Calibri" panose="020F0502020204030204" pitchFamily="34" charset="0"/>
              </a:rPr>
            </a:br>
            <a:r>
              <a:rPr lang="en-GB" sz="1800" dirty="0">
                <a:effectLst/>
                <a:latin typeface="Times New Roman" panose="02020603050405020304" pitchFamily="18" charset="0"/>
                <a:ea typeface="Calibri" panose="020F0502020204030204" pitchFamily="34" charset="0"/>
              </a:rPr>
              <a:t>Besides dispersal ability, other li</a:t>
            </a:r>
            <a:r>
              <a:rPr lang="en-GB" sz="1800" dirty="0">
                <a:solidFill>
                  <a:srgbClr val="000000"/>
                </a:solidFill>
                <a:effectLst/>
                <a:latin typeface="Times New Roman" panose="02020603050405020304" pitchFamily="18" charset="0"/>
                <a:ea typeface="Calibri" panose="020F0502020204030204" pitchFamily="34" charset="0"/>
              </a:rPr>
              <a:t>fe history traits may also affect because a species must be able to adapt and survive in the new environment</a:t>
            </a:r>
          </a:p>
          <a:p>
            <a:endParaRPr lang="en-GB" sz="1800" i="1" dirty="0">
              <a:effectLst/>
              <a:latin typeface="Times New Roman" panose="02020603050405020304" pitchFamily="18" charset="0"/>
              <a:ea typeface="Calibri" panose="020F0502020204030204" pitchFamily="34" charset="0"/>
            </a:endParaRPr>
          </a:p>
          <a:p>
            <a:r>
              <a:rPr lang="en-GB" sz="1800" i="1" dirty="0">
                <a:effectLst/>
                <a:latin typeface="Times New Roman" panose="02020603050405020304" pitchFamily="18" charset="0"/>
                <a:ea typeface="Calibri" panose="020F0502020204030204" pitchFamily="34" charset="0"/>
              </a:rPr>
              <a:t>The niche breadth hypothesis</a:t>
            </a:r>
            <a:r>
              <a:rPr lang="en-GB" sz="1800" dirty="0">
                <a:effectLst/>
                <a:latin typeface="Times New Roman" panose="02020603050405020304" pitchFamily="18" charset="0"/>
                <a:ea typeface="Calibri" panose="020F0502020204030204" pitchFamily="34" charset="0"/>
              </a:rPr>
              <a:t> </a:t>
            </a:r>
            <a:r>
              <a:rPr lang="en-GB" sz="4000" dirty="0">
                <a:effectLst/>
                <a:latin typeface="Calibri" panose="020F0502020204030204" pitchFamily="34" charset="0"/>
                <a:ea typeface="Calibri" panose="020F0502020204030204" pitchFamily="34" charset="0"/>
                <a:cs typeface="Calibri" panose="020F0502020204030204" pitchFamily="34" charset="0"/>
              </a:rPr>
              <a:t>states that the </a:t>
            </a:r>
            <a:r>
              <a:rPr lang="en-GB" sz="4000" b="1" dirty="0">
                <a:effectLst/>
                <a:latin typeface="Calibri" panose="020F0502020204030204" pitchFamily="34" charset="0"/>
                <a:ea typeface="Calibri" panose="020F0502020204030204" pitchFamily="34" charset="0"/>
                <a:cs typeface="Calibri" panose="020F0502020204030204" pitchFamily="34" charset="0"/>
              </a:rPr>
              <a:t>ability to tolerate a broad range of environmental conditions</a:t>
            </a:r>
            <a:r>
              <a:rPr lang="en-GB" sz="4000" dirty="0">
                <a:effectLst/>
                <a:latin typeface="Calibri" panose="020F0502020204030204" pitchFamily="34" charset="0"/>
                <a:ea typeface="Calibri" panose="020F0502020204030204" pitchFamily="34" charset="0"/>
                <a:cs typeface="Calibri" panose="020F0502020204030204" pitchFamily="34" charset="0"/>
              </a:rPr>
              <a:t> helps a species to have more suitable habitats to occupy</a:t>
            </a:r>
            <a:r>
              <a:rPr lang="en-GB" sz="1800" dirty="0">
                <a:effectLst/>
                <a:latin typeface="Times New Roman" panose="02020603050405020304" pitchFamily="18" charset="0"/>
                <a:ea typeface="Calibri" panose="020F0502020204030204" pitchFamily="34" charset="0"/>
              </a:rPr>
              <a:t>, and thus have larger geographic ranges</a:t>
            </a:r>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8</a:t>
            </a:fld>
            <a:endParaRPr lang="en-FI"/>
          </a:p>
        </p:txBody>
      </p:sp>
    </p:spTree>
    <p:extLst>
      <p:ext uri="{BB962C8B-B14F-4D97-AF65-F5344CB8AC3E}">
        <p14:creationId xmlns:p14="http://schemas.microsoft.com/office/powerpoint/2010/main" val="3591176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Our aim was to investigate whether the Rapoport's rule work for bats (is there a positive relationship between.....)</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And, additionally, whether</a:t>
            </a:r>
            <a:r>
              <a:rPr lang="en-US" sz="1800" dirty="0">
                <a:effectLst/>
                <a:latin typeface="Calibri" panose="020F0502020204030204" pitchFamily="34" charset="0"/>
                <a:ea typeface="Times New Roman" panose="02020603050405020304" pitchFamily="18" charset="0"/>
                <a:cs typeface="Calibri" panose="020F0502020204030204" pitchFamily="34" charset="0"/>
              </a:rPr>
              <a:t> the </a:t>
            </a:r>
            <a:r>
              <a:rPr lang="en-US" sz="18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species traits </a:t>
            </a:r>
            <a:r>
              <a:rPr lang="en-US" sz="1800" dirty="0">
                <a:effectLst/>
                <a:latin typeface="Calibri" panose="020F0502020204030204" pitchFamily="34" charset="0"/>
                <a:ea typeface="Times New Roman" panose="02020603050405020304" pitchFamily="18" charset="0"/>
                <a:cs typeface="Calibri" panose="020F0502020204030204" pitchFamily="34" charset="0"/>
              </a:rPr>
              <a:t>related to </a:t>
            </a:r>
            <a:r>
              <a:rPr lang="en-US" sz="1800" dirty="0">
                <a:latin typeface="Calibri" panose="020F0502020204030204" pitchFamily="34" charset="0"/>
                <a:ea typeface="Times New Roman" panose="02020603050405020304" pitchFamily="18" charset="0"/>
                <a:cs typeface="Calibri" panose="020F0502020204030204" pitchFamily="34" charset="0"/>
              </a:rPr>
              <a:t>mobility</a:t>
            </a:r>
            <a:r>
              <a:rPr lang="en-US" sz="1800" dirty="0">
                <a:effectLst/>
                <a:latin typeface="Calibri" panose="020F0502020204030204" pitchFamily="34" charset="0"/>
                <a:ea typeface="Times New Roman" panose="02020603050405020304" pitchFamily="18" charset="0"/>
                <a:cs typeface="Calibri" panose="020F0502020204030204" pitchFamily="34" charset="0"/>
              </a:rPr>
              <a:t> and ability to use a range of different hibernation environments affect to the distribution of European bat fauna</a:t>
            </a:r>
            <a:endParaRPr lang="en-FI" dirty="0"/>
          </a:p>
        </p:txBody>
      </p:sp>
      <p:sp>
        <p:nvSpPr>
          <p:cNvPr id="4" name="Slide Number Placeholder 3"/>
          <p:cNvSpPr>
            <a:spLocks noGrp="1"/>
          </p:cNvSpPr>
          <p:nvPr>
            <p:ph type="sldNum" sz="quarter" idx="5"/>
          </p:nvPr>
        </p:nvSpPr>
        <p:spPr/>
        <p:txBody>
          <a:bodyPr/>
          <a:lstStyle/>
          <a:p>
            <a:fld id="{43D6C4E4-8BCD-8146-A59B-FCD3DE394ACA}" type="slidenum">
              <a:rPr lang="en-FI" smtClean="0"/>
              <a:t>9</a:t>
            </a:fld>
            <a:endParaRPr lang="en-FI"/>
          </a:p>
        </p:txBody>
      </p:sp>
    </p:spTree>
    <p:extLst>
      <p:ext uri="{BB962C8B-B14F-4D97-AF65-F5344CB8AC3E}">
        <p14:creationId xmlns:p14="http://schemas.microsoft.com/office/powerpoint/2010/main" val="392538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FDC2-20BA-37B7-1F62-DCB879DAFD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E18D5AD9-B64E-C474-3527-D706D2636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36E4C771-F77D-90EC-CA1E-B7A89FBCAC94}"/>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5" name="Footer Placeholder 4">
            <a:extLst>
              <a:ext uri="{FF2B5EF4-FFF2-40B4-BE49-F238E27FC236}">
                <a16:creationId xmlns:a16="http://schemas.microsoft.com/office/drawing/2014/main" id="{8952B7A5-2C21-7410-C15B-EDA5E397134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1FA7AA87-8AEB-F91C-8DFD-1481690547A9}"/>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194457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0D1A-5AC0-82E7-2FAC-184768297581}"/>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1471C7A-7FAA-1F9A-63D9-D8996D3BED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5F4302C-B824-33BE-C3C7-02CEEB8073CC}"/>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5" name="Footer Placeholder 4">
            <a:extLst>
              <a:ext uri="{FF2B5EF4-FFF2-40B4-BE49-F238E27FC236}">
                <a16:creationId xmlns:a16="http://schemas.microsoft.com/office/drawing/2014/main" id="{D0E80E43-EC3B-3962-0EAF-546E2DA6D5B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CA8B9D2-C6BD-A03A-09B4-7AB2BFFD15C4}"/>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118606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2384D-1C8B-8F5D-4575-B30F0A970FF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0E8FB4C7-3FDF-FF59-96C9-849EBB240A0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0EB8CAC6-C042-96B8-11F4-06145730F05D}"/>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5" name="Footer Placeholder 4">
            <a:extLst>
              <a:ext uri="{FF2B5EF4-FFF2-40B4-BE49-F238E27FC236}">
                <a16:creationId xmlns:a16="http://schemas.microsoft.com/office/drawing/2014/main" id="{A2B7B02F-9498-6789-9CBF-983EA6BA0E5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B236C6B-9B27-DF21-7F50-9F7258644BA6}"/>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169805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409B-530D-6C0F-5B3E-AF766AF5887D}"/>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F7BAA13D-3DAD-1618-5432-F64CBA929F0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594DC8AE-DEBF-2BE6-6764-3F9914DCE2ED}"/>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5" name="Footer Placeholder 4">
            <a:extLst>
              <a:ext uri="{FF2B5EF4-FFF2-40B4-BE49-F238E27FC236}">
                <a16:creationId xmlns:a16="http://schemas.microsoft.com/office/drawing/2014/main" id="{AEEF16F4-D7CB-C94C-906F-46BBCC2F4FA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72914D2-A64E-2602-6146-8056C2A674F9}"/>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357446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2EE5-57FB-8E50-D5A6-9BAD2FA5269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60983C5A-7D1A-4C0F-5B86-8ECED46C9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3D07F0-9A24-E780-2D17-4F00568AF969}"/>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5" name="Footer Placeholder 4">
            <a:extLst>
              <a:ext uri="{FF2B5EF4-FFF2-40B4-BE49-F238E27FC236}">
                <a16:creationId xmlns:a16="http://schemas.microsoft.com/office/drawing/2014/main" id="{168B673A-595E-1F49-40CF-0E8852DE6A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89DB267-CF35-9554-392D-ABF045143956}"/>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207331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0A4D-AF5B-5D54-999A-8E0D27C68095}"/>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3EBD39CF-5784-2BBB-AFA3-B8F8127BF0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261B11B5-1B94-C96C-2B74-DC4C278890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C5A00E77-7B17-45C0-07AA-BB5030ABAF64}"/>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6" name="Footer Placeholder 5">
            <a:extLst>
              <a:ext uri="{FF2B5EF4-FFF2-40B4-BE49-F238E27FC236}">
                <a16:creationId xmlns:a16="http://schemas.microsoft.com/office/drawing/2014/main" id="{C8A58FDD-3254-33A3-A8D7-4713C9A7A10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C881BA1-02B3-27A2-ACDD-1F81A9BE36E2}"/>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65935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C87C-4CA2-26D1-E179-3D53B30276E0}"/>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FF6AE759-6E74-41E3-9C43-74A7EBDCB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59352F-B32C-9874-7873-54F392E10B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DAAC69AA-B0F3-8B9F-3CEB-C6F6499AD2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5B5AF3-9D5F-C409-E85B-3C212B0BCD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AE85B7D8-F91E-BE42-B7B6-B1420E211994}"/>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8" name="Footer Placeholder 7">
            <a:extLst>
              <a:ext uri="{FF2B5EF4-FFF2-40B4-BE49-F238E27FC236}">
                <a16:creationId xmlns:a16="http://schemas.microsoft.com/office/drawing/2014/main" id="{CC817DFC-00C7-C078-79BB-98B8E4837106}"/>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0E8CCCDA-1CB4-66C6-242E-FE8E71B92178}"/>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258857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5C14-C3BA-4538-349A-596252EE723C}"/>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D0343761-390C-5AEB-0C0A-03644F28E4B3}"/>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4" name="Footer Placeholder 3">
            <a:extLst>
              <a:ext uri="{FF2B5EF4-FFF2-40B4-BE49-F238E27FC236}">
                <a16:creationId xmlns:a16="http://schemas.microsoft.com/office/drawing/2014/main" id="{50E2B8DA-9B22-FD6E-5A6B-F103477FB220}"/>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86B473BA-F55A-3193-7475-48FE7D397A06}"/>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256711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04798C-0BC7-3C26-4607-E86E97430C69}"/>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3" name="Footer Placeholder 2">
            <a:extLst>
              <a:ext uri="{FF2B5EF4-FFF2-40B4-BE49-F238E27FC236}">
                <a16:creationId xmlns:a16="http://schemas.microsoft.com/office/drawing/2014/main" id="{A3D20A23-15AE-F284-1030-27585FDABADC}"/>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6A36267A-6BDF-2A3A-96D3-FAF970581489}"/>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97939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E46B-B8E1-9F8D-6513-FA7D60E801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3D44DC69-1549-64A1-BB83-78248A56D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2125414C-A1B2-7391-28B0-A145328B5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BE54C9-0DAE-9898-5B77-54C3503AC72F}"/>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6" name="Footer Placeholder 5">
            <a:extLst>
              <a:ext uri="{FF2B5EF4-FFF2-40B4-BE49-F238E27FC236}">
                <a16:creationId xmlns:a16="http://schemas.microsoft.com/office/drawing/2014/main" id="{E43228C5-E5A3-A869-3AAD-231E001AAF00}"/>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455DC836-A8B9-AE3F-8952-2CF35C985106}"/>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276131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0F11-8810-E958-3DBA-5FA5FE2CB1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A2B05632-C0E5-8589-E30A-9E0F3C035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EA471623-FAA2-10A0-669A-501C59DBD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3880AB-5A6D-79DE-C3DD-346E915FCECD}"/>
              </a:ext>
            </a:extLst>
          </p:cNvPr>
          <p:cNvSpPr>
            <a:spLocks noGrp="1"/>
          </p:cNvSpPr>
          <p:nvPr>
            <p:ph type="dt" sz="half" idx="10"/>
          </p:nvPr>
        </p:nvSpPr>
        <p:spPr/>
        <p:txBody>
          <a:bodyPr/>
          <a:lstStyle/>
          <a:p>
            <a:fld id="{D2927484-900C-914F-882B-AB5969A9BF0F}" type="datetimeFigureOut">
              <a:rPr lang="en-FI" smtClean="0"/>
              <a:t>10.11.2022</a:t>
            </a:fld>
            <a:endParaRPr lang="en-FI"/>
          </a:p>
        </p:txBody>
      </p:sp>
      <p:sp>
        <p:nvSpPr>
          <p:cNvPr id="6" name="Footer Placeholder 5">
            <a:extLst>
              <a:ext uri="{FF2B5EF4-FFF2-40B4-BE49-F238E27FC236}">
                <a16:creationId xmlns:a16="http://schemas.microsoft.com/office/drawing/2014/main" id="{C749F352-F26C-430D-3B57-DA0F88ED0B0D}"/>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2C356BF-9F33-AEAF-2F56-84E3CBA251EC}"/>
              </a:ext>
            </a:extLst>
          </p:cNvPr>
          <p:cNvSpPr>
            <a:spLocks noGrp="1"/>
          </p:cNvSpPr>
          <p:nvPr>
            <p:ph type="sldNum" sz="quarter" idx="12"/>
          </p:nvPr>
        </p:nvSpPr>
        <p:spPr/>
        <p:txBody>
          <a:bodyPr/>
          <a:lstStyle/>
          <a:p>
            <a:fld id="{0584D013-1A31-824D-A4F4-83D977F55918}" type="slidenum">
              <a:rPr lang="en-FI" smtClean="0"/>
              <a:t>‹#›</a:t>
            </a:fld>
            <a:endParaRPr lang="en-FI"/>
          </a:p>
        </p:txBody>
      </p:sp>
    </p:spTree>
    <p:extLst>
      <p:ext uri="{BB962C8B-B14F-4D97-AF65-F5344CB8AC3E}">
        <p14:creationId xmlns:p14="http://schemas.microsoft.com/office/powerpoint/2010/main" val="86056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AD4C4-FEAD-FB85-CACF-E6B14860E4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1371D459-5A43-1807-F182-D868B5F6F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448E3402-3CFD-6888-1820-A5148AF15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27484-900C-914F-882B-AB5969A9BF0F}" type="datetimeFigureOut">
              <a:rPr lang="en-FI" smtClean="0"/>
              <a:t>10.11.2022</a:t>
            </a:fld>
            <a:endParaRPr lang="en-FI"/>
          </a:p>
        </p:txBody>
      </p:sp>
      <p:sp>
        <p:nvSpPr>
          <p:cNvPr id="5" name="Footer Placeholder 4">
            <a:extLst>
              <a:ext uri="{FF2B5EF4-FFF2-40B4-BE49-F238E27FC236}">
                <a16:creationId xmlns:a16="http://schemas.microsoft.com/office/drawing/2014/main" id="{7EEAE675-DF74-4D9F-315A-BC091A2CE7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DF2D91AD-CAC3-95F8-2685-D723FA0C2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4D013-1A31-824D-A4F4-83D977F55918}" type="slidenum">
              <a:rPr lang="en-FI" smtClean="0"/>
              <a:t>‹#›</a:t>
            </a:fld>
            <a:endParaRPr lang="en-FI"/>
          </a:p>
        </p:txBody>
      </p:sp>
    </p:spTree>
    <p:extLst>
      <p:ext uri="{BB962C8B-B14F-4D97-AF65-F5344CB8AC3E}">
        <p14:creationId xmlns:p14="http://schemas.microsoft.com/office/powerpoint/2010/main" val="3945625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gif"/><Relationship Id="rId4" Type="http://schemas.openxmlformats.org/officeDocument/2006/relationships/image" Target="../media/image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4CC54E7-670E-42D2-7C1B-D596E6AC82C1}"/>
              </a:ext>
            </a:extLst>
          </p:cNvPr>
          <p:cNvPicPr>
            <a:picLocks noChangeAspect="1"/>
          </p:cNvPicPr>
          <p:nvPr/>
        </p:nvPicPr>
        <p:blipFill rotWithShape="1">
          <a:blip r:embed="rId3">
            <a:alphaModFix amt="33000"/>
          </a:blip>
          <a:srcRect l="3868"/>
          <a:stretch/>
        </p:blipFill>
        <p:spPr>
          <a:xfrm>
            <a:off x="0" y="2306"/>
            <a:ext cx="12192000" cy="6857999"/>
          </a:xfrm>
          <a:prstGeom prst="rect">
            <a:avLst/>
          </a:prstGeom>
        </p:spPr>
      </p:pic>
      <p:pic>
        <p:nvPicPr>
          <p:cNvPr id="10" name="Picture 9" descr="Background pattern&#10;&#10;Description automatically generated">
            <a:extLst>
              <a:ext uri="{FF2B5EF4-FFF2-40B4-BE49-F238E27FC236}">
                <a16:creationId xmlns:a16="http://schemas.microsoft.com/office/drawing/2014/main" id="{306546FB-BF28-8E70-04F0-982C4D374C8B}"/>
              </a:ext>
            </a:extLst>
          </p:cNvPr>
          <p:cNvPicPr>
            <a:picLocks noChangeAspect="1"/>
          </p:cNvPicPr>
          <p:nvPr/>
        </p:nvPicPr>
        <p:blipFill rotWithShape="1">
          <a:blip r:embed="rId3">
            <a:alphaModFix amt="0"/>
          </a:blip>
          <a:srcRect l="3868"/>
          <a:stretch/>
        </p:blipFill>
        <p:spPr>
          <a:xfrm>
            <a:off x="0" y="377235"/>
            <a:ext cx="12192000" cy="6857999"/>
          </a:xfrm>
          <a:prstGeom prst="rect">
            <a:avLst/>
          </a:prstGeom>
        </p:spPr>
      </p:pic>
      <p:sp>
        <p:nvSpPr>
          <p:cNvPr id="4" name="Title 1">
            <a:extLst>
              <a:ext uri="{FF2B5EF4-FFF2-40B4-BE49-F238E27FC236}">
                <a16:creationId xmlns:a16="http://schemas.microsoft.com/office/drawing/2014/main" id="{DFEE705A-9CA6-40F1-84BE-AF25EC5281B3}"/>
              </a:ext>
            </a:extLst>
          </p:cNvPr>
          <p:cNvSpPr txBox="1">
            <a:spLocks/>
          </p:cNvSpPr>
          <p:nvPr/>
        </p:nvSpPr>
        <p:spPr>
          <a:xfrm>
            <a:off x="643466" y="1835249"/>
            <a:ext cx="7345501" cy="1985734"/>
          </a:xfrm>
          <a:prstGeom prst="rect">
            <a:avLst/>
          </a:prstGeom>
          <a:noFill/>
        </p:spPr>
        <p:txBody>
          <a:bodyP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en-US" sz="4500" b="1" dirty="0">
                <a:solidFill>
                  <a:schemeClr val="tx1"/>
                </a:solidFill>
                <a:effectLst/>
                <a:latin typeface="Calibri" panose="020F0502020204030204" pitchFamily="34" charset="0"/>
                <a:ea typeface="Calibri" panose="020F0502020204030204" pitchFamily="34" charset="0"/>
              </a:rPr>
              <a:t>Traits contributing to northern distributions in European bats</a:t>
            </a:r>
            <a:r>
              <a:rPr lang="en-FI" sz="4500" dirty="0">
                <a:solidFill>
                  <a:schemeClr val="tx1"/>
                </a:solidFill>
                <a:effectLst/>
              </a:rPr>
              <a:t> </a:t>
            </a:r>
            <a:endParaRPr lang="LID4096" sz="4500" dirty="0">
              <a:solidFill>
                <a:schemeClr val="tx1"/>
              </a:solidFill>
            </a:endParaRPr>
          </a:p>
        </p:txBody>
      </p:sp>
      <p:sp>
        <p:nvSpPr>
          <p:cNvPr id="5" name="Subtitle 2">
            <a:extLst>
              <a:ext uri="{FF2B5EF4-FFF2-40B4-BE49-F238E27FC236}">
                <a16:creationId xmlns:a16="http://schemas.microsoft.com/office/drawing/2014/main" id="{9BDEF4E4-86B0-4AAA-9501-EC1A8EE492A3}"/>
              </a:ext>
            </a:extLst>
          </p:cNvPr>
          <p:cNvSpPr txBox="1">
            <a:spLocks/>
          </p:cNvSpPr>
          <p:nvPr/>
        </p:nvSpPr>
        <p:spPr>
          <a:xfrm>
            <a:off x="8451608" y="2560320"/>
            <a:ext cx="3096926" cy="1887263"/>
          </a:xfrm>
          <a:prstGeom prst="rect">
            <a:avLst/>
          </a:prstGeom>
          <a:noFill/>
        </p:spPr>
        <p:txBody>
          <a:bodyPr>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a:lstStyle>
          <a:p>
            <a:pPr>
              <a:lnSpc>
                <a:spcPct val="100000"/>
              </a:lnSpc>
            </a:pPr>
            <a:r>
              <a:rPr lang="fi-FI" dirty="0">
                <a:latin typeface="Calibri Light" panose="020F0302020204030204" pitchFamily="34" charset="0"/>
                <a:cs typeface="Calibri Light" panose="020F0302020204030204" pitchFamily="34" charset="0"/>
              </a:rPr>
              <a:t>Katarina Meramo</a:t>
            </a:r>
          </a:p>
          <a:p>
            <a:pPr>
              <a:lnSpc>
                <a:spcPct val="100000"/>
              </a:lnSpc>
            </a:pPr>
            <a:r>
              <a:rPr lang="fi-FI" dirty="0" err="1">
                <a:latin typeface="Calibri Light" panose="020F0302020204030204" pitchFamily="34" charset="0"/>
                <a:cs typeface="Calibri Light" panose="020F0302020204030204" pitchFamily="34" charset="0"/>
              </a:rPr>
              <a:t>Svenska</a:t>
            </a:r>
            <a:r>
              <a:rPr lang="fi-FI" dirty="0">
                <a:latin typeface="Calibri Light" panose="020F0302020204030204" pitchFamily="34" charset="0"/>
                <a:cs typeface="Calibri Light" panose="020F0302020204030204" pitchFamily="34" charset="0"/>
              </a:rPr>
              <a:t> </a:t>
            </a:r>
            <a:r>
              <a:rPr lang="fi-FI" dirty="0" err="1">
                <a:latin typeface="Calibri Light" panose="020F0302020204030204" pitchFamily="34" charset="0"/>
                <a:cs typeface="Calibri Light" panose="020F0302020204030204" pitchFamily="34" charset="0"/>
              </a:rPr>
              <a:t>Fladdermus</a:t>
            </a:r>
            <a:r>
              <a:rPr lang="fi-FI" dirty="0">
                <a:latin typeface="Calibri Light" panose="020F0302020204030204" pitchFamily="34" charset="0"/>
                <a:cs typeface="Calibri Light" panose="020F0302020204030204" pitchFamily="34" charset="0"/>
              </a:rPr>
              <a:t>- </a:t>
            </a:r>
            <a:r>
              <a:rPr lang="fi-FI" dirty="0" err="1">
                <a:latin typeface="Calibri Light" panose="020F0302020204030204" pitchFamily="34" charset="0"/>
                <a:cs typeface="Calibri Light" panose="020F0302020204030204" pitchFamily="34" charset="0"/>
              </a:rPr>
              <a:t>konferensen</a:t>
            </a:r>
            <a:r>
              <a:rPr lang="fi-FI" dirty="0">
                <a:latin typeface="Calibri Light" panose="020F0302020204030204" pitchFamily="34" charset="0"/>
                <a:cs typeface="Calibri Light" panose="020F0302020204030204" pitchFamily="34" charset="0"/>
              </a:rPr>
              <a:t> 2022</a:t>
            </a:r>
          </a:p>
          <a:p>
            <a:pPr>
              <a:lnSpc>
                <a:spcPct val="100000"/>
              </a:lnSpc>
            </a:pPr>
            <a:r>
              <a:rPr lang="fi-FI" dirty="0" err="1">
                <a:latin typeface="Calibri Light" panose="020F0302020204030204" pitchFamily="34" charset="0"/>
                <a:cs typeface="Calibri Light" panose="020F0302020204030204" pitchFamily="34" charset="0"/>
              </a:rPr>
              <a:t>Söndag</a:t>
            </a:r>
            <a:r>
              <a:rPr lang="fi-FI" dirty="0">
                <a:latin typeface="Calibri Light" panose="020F0302020204030204" pitchFamily="34" charset="0"/>
                <a:cs typeface="Calibri Light" panose="020F0302020204030204" pitchFamily="34" charset="0"/>
              </a:rPr>
              <a:t> 13 November</a:t>
            </a:r>
          </a:p>
          <a:p>
            <a:pPr>
              <a:lnSpc>
                <a:spcPct val="100000"/>
              </a:lnSpc>
            </a:pPr>
            <a:endParaRPr lang="fi-FI" dirty="0">
              <a:latin typeface="Calibri Light" panose="020F0302020204030204" pitchFamily="34" charset="0"/>
              <a:cs typeface="Calibri Light" panose="020F0302020204030204" pitchFamily="34" charset="0"/>
            </a:endParaRPr>
          </a:p>
        </p:txBody>
      </p:sp>
      <p:sp>
        <p:nvSpPr>
          <p:cNvPr id="7" name="Subtitle 2">
            <a:extLst>
              <a:ext uri="{FF2B5EF4-FFF2-40B4-BE49-F238E27FC236}">
                <a16:creationId xmlns:a16="http://schemas.microsoft.com/office/drawing/2014/main" id="{7A5251A7-9822-4BC8-B669-E63B0FA9BF08}"/>
              </a:ext>
            </a:extLst>
          </p:cNvPr>
          <p:cNvSpPr txBox="1">
            <a:spLocks/>
          </p:cNvSpPr>
          <p:nvPr/>
        </p:nvSpPr>
        <p:spPr>
          <a:xfrm>
            <a:off x="1858301" y="3702997"/>
            <a:ext cx="6132288" cy="1461249"/>
          </a:xfrm>
          <a:prstGeom prst="rect">
            <a:avLst/>
          </a:prstGeom>
          <a:noFill/>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chemeClr val="accent3"/>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3"/>
              </a:buClr>
              <a:buFont typeface="Wingdings 3" pitchFamily="18" charset="2"/>
              <a:buNone/>
              <a:defRPr sz="1800" kern="1200">
                <a:solidFill>
                  <a:schemeClr val="tx1"/>
                </a:solidFill>
                <a:latin typeface="+mn-lt"/>
                <a:ea typeface="+mn-ea"/>
                <a:cs typeface="+mn-cs"/>
              </a:defRPr>
            </a:lvl9pPr>
          </a:lstStyle>
          <a:p>
            <a:pPr algn="r"/>
            <a:r>
              <a:rPr lang="fi-FI" sz="2900" b="1" dirty="0" err="1">
                <a:solidFill>
                  <a:schemeClr val="tx1"/>
                </a:solidFill>
                <a:latin typeface="Calibri Light" panose="020F0302020204030204" pitchFamily="34" charset="0"/>
                <a:cs typeface="Calibri Light" panose="020F0302020204030204" pitchFamily="34" charset="0"/>
              </a:rPr>
              <a:t>Egenskaper</a:t>
            </a:r>
            <a:r>
              <a:rPr lang="fi-FI" sz="2900" b="1" dirty="0">
                <a:solidFill>
                  <a:schemeClr val="tx1"/>
                </a:solidFill>
                <a:latin typeface="Calibri Light" panose="020F0302020204030204" pitchFamily="34" charset="0"/>
                <a:cs typeface="Calibri Light" panose="020F0302020204030204" pitchFamily="34" charset="0"/>
              </a:rPr>
              <a:t> </a:t>
            </a:r>
            <a:r>
              <a:rPr lang="fi-FI" sz="2900" b="1" dirty="0" err="1">
                <a:solidFill>
                  <a:schemeClr val="tx1"/>
                </a:solidFill>
                <a:latin typeface="Calibri Light" panose="020F0302020204030204" pitchFamily="34" charset="0"/>
                <a:cs typeface="Calibri Light" panose="020F0302020204030204" pitchFamily="34" charset="0"/>
              </a:rPr>
              <a:t>som</a:t>
            </a:r>
            <a:r>
              <a:rPr lang="fi-FI" sz="2900" b="1" dirty="0">
                <a:solidFill>
                  <a:schemeClr val="tx1"/>
                </a:solidFill>
                <a:latin typeface="Calibri Light" panose="020F0302020204030204" pitchFamily="34" charset="0"/>
                <a:cs typeface="Calibri Light" panose="020F0302020204030204" pitchFamily="34" charset="0"/>
              </a:rPr>
              <a:t> </a:t>
            </a:r>
            <a:r>
              <a:rPr lang="fi-FI" sz="2900" b="1" dirty="0" err="1">
                <a:solidFill>
                  <a:schemeClr val="tx1"/>
                </a:solidFill>
                <a:latin typeface="Calibri Light" panose="020F0302020204030204" pitchFamily="34" charset="0"/>
                <a:cs typeface="Calibri Light" panose="020F0302020204030204" pitchFamily="34" charset="0"/>
              </a:rPr>
              <a:t>påverkar</a:t>
            </a:r>
            <a:r>
              <a:rPr lang="fi-FI" sz="2900" b="1" dirty="0">
                <a:solidFill>
                  <a:schemeClr val="tx1"/>
                </a:solidFill>
                <a:latin typeface="Calibri Light" panose="020F0302020204030204" pitchFamily="34" charset="0"/>
                <a:cs typeface="Calibri Light" panose="020F0302020204030204" pitchFamily="34" charset="0"/>
              </a:rPr>
              <a:t> i </a:t>
            </a:r>
            <a:r>
              <a:rPr lang="fi-FI" sz="2900" b="1" dirty="0" err="1">
                <a:solidFill>
                  <a:schemeClr val="tx1"/>
                </a:solidFill>
                <a:latin typeface="Calibri Light" panose="020F0302020204030204" pitchFamily="34" charset="0"/>
                <a:cs typeface="Calibri Light" panose="020F0302020204030204" pitchFamily="34" charset="0"/>
              </a:rPr>
              <a:t>fladdermössens</a:t>
            </a:r>
            <a:r>
              <a:rPr lang="fi-FI" sz="2900" b="1" dirty="0">
                <a:solidFill>
                  <a:schemeClr val="tx1"/>
                </a:solidFill>
                <a:latin typeface="Calibri Light" panose="020F0302020204030204" pitchFamily="34" charset="0"/>
                <a:cs typeface="Calibri Light" panose="020F0302020204030204" pitchFamily="34" charset="0"/>
              </a:rPr>
              <a:t> </a:t>
            </a:r>
            <a:r>
              <a:rPr lang="fi-FI" sz="2900" b="1" dirty="0" err="1">
                <a:solidFill>
                  <a:schemeClr val="tx1"/>
                </a:solidFill>
                <a:latin typeface="Calibri Light" panose="020F0302020204030204" pitchFamily="34" charset="0"/>
                <a:cs typeface="Calibri Light" panose="020F0302020204030204" pitchFamily="34" charset="0"/>
              </a:rPr>
              <a:t>nordeuropeiska</a:t>
            </a:r>
            <a:r>
              <a:rPr lang="fi-FI" sz="2900" b="1" dirty="0">
                <a:solidFill>
                  <a:schemeClr val="tx1"/>
                </a:solidFill>
                <a:latin typeface="Calibri Light" panose="020F0302020204030204" pitchFamily="34" charset="0"/>
                <a:cs typeface="Calibri Light" panose="020F0302020204030204" pitchFamily="34" charset="0"/>
              </a:rPr>
              <a:t> </a:t>
            </a:r>
            <a:r>
              <a:rPr lang="fi-FI" sz="2900" b="1" dirty="0" err="1">
                <a:solidFill>
                  <a:schemeClr val="tx1"/>
                </a:solidFill>
                <a:latin typeface="Calibri Light" panose="020F0302020204030204" pitchFamily="34" charset="0"/>
                <a:cs typeface="Calibri Light" panose="020F0302020204030204" pitchFamily="34" charset="0"/>
              </a:rPr>
              <a:t>utbredning</a:t>
            </a:r>
            <a:endParaRPr lang="LID4096" sz="2900" b="1" dirty="0">
              <a:solidFill>
                <a:schemeClr val="tx1"/>
              </a:solidFill>
              <a:latin typeface="Calibri Light" panose="020F0302020204030204" pitchFamily="34" charset="0"/>
              <a:cs typeface="Calibri Light" panose="020F0302020204030204" pitchFamily="34" charset="0"/>
            </a:endParaRPr>
          </a:p>
        </p:txBody>
      </p:sp>
      <p:pic>
        <p:nvPicPr>
          <p:cNvPr id="16" name="Picture 15" descr="Logo&#10;&#10;Description automatically generated">
            <a:extLst>
              <a:ext uri="{FF2B5EF4-FFF2-40B4-BE49-F238E27FC236}">
                <a16:creationId xmlns:a16="http://schemas.microsoft.com/office/drawing/2014/main" id="{CDFAA025-A967-45F6-8713-2F1A88605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304" y="5120640"/>
            <a:ext cx="1781992" cy="1519102"/>
          </a:xfrm>
          <a:prstGeom prst="rect">
            <a:avLst/>
          </a:prstGeom>
        </p:spPr>
      </p:pic>
      <p:cxnSp>
        <p:nvCxnSpPr>
          <p:cNvPr id="9" name="Straight Connector 8">
            <a:extLst>
              <a:ext uri="{FF2B5EF4-FFF2-40B4-BE49-F238E27FC236}">
                <a16:creationId xmlns:a16="http://schemas.microsoft.com/office/drawing/2014/main" id="{10B8BAFD-3EDA-45B3-9E2A-093AB09CA1BB}"/>
              </a:ext>
            </a:extLst>
          </p:cNvPr>
          <p:cNvCxnSpPr/>
          <p:nvPr/>
        </p:nvCxnSpPr>
        <p:spPr>
          <a:xfrm>
            <a:off x="8138071" y="1828800"/>
            <a:ext cx="0" cy="32004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14">
            <a:extLst>
              <a:ext uri="{FF2B5EF4-FFF2-40B4-BE49-F238E27FC236}">
                <a16:creationId xmlns:a16="http://schemas.microsoft.com/office/drawing/2014/main" id="{A73F2EBE-42A1-C044-467A-89E31D1A9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7422" y="96366"/>
            <a:ext cx="2209374" cy="116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5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D97D-6C4B-D85A-6965-BD956B09F1DD}"/>
              </a:ext>
            </a:extLst>
          </p:cNvPr>
          <p:cNvSpPr>
            <a:spLocks noGrp="1"/>
          </p:cNvSpPr>
          <p:nvPr>
            <p:ph type="title"/>
          </p:nvPr>
        </p:nvSpPr>
        <p:spPr>
          <a:xfrm>
            <a:off x="838200" y="206477"/>
            <a:ext cx="10515600" cy="1484211"/>
          </a:xfrm>
        </p:spPr>
        <p:txBody>
          <a:bodyPr/>
          <a:lstStyle/>
          <a:p>
            <a:r>
              <a:rPr lang="en-FI" dirty="0"/>
              <a:t>Data set up</a:t>
            </a:r>
          </a:p>
        </p:txBody>
      </p:sp>
      <p:sp>
        <p:nvSpPr>
          <p:cNvPr id="3" name="Content Placeholder 2">
            <a:extLst>
              <a:ext uri="{FF2B5EF4-FFF2-40B4-BE49-F238E27FC236}">
                <a16:creationId xmlns:a16="http://schemas.microsoft.com/office/drawing/2014/main" id="{204CBED1-5BCC-56CB-7B03-7D34AE7ADDDD}"/>
              </a:ext>
            </a:extLst>
          </p:cNvPr>
          <p:cNvSpPr>
            <a:spLocks noGrp="1"/>
          </p:cNvSpPr>
          <p:nvPr>
            <p:ph idx="1"/>
          </p:nvPr>
        </p:nvSpPr>
        <p:spPr>
          <a:xfrm>
            <a:off x="838200" y="1519085"/>
            <a:ext cx="10515600" cy="4657878"/>
          </a:xfrm>
        </p:spPr>
        <p:txBody>
          <a:bodyPr>
            <a:noAutofit/>
          </a:bodyPr>
          <a:lstStyle/>
          <a:p>
            <a:r>
              <a:rPr lang="en-US" dirty="0">
                <a:effectLst/>
                <a:latin typeface="Calibri" panose="020F0502020204030204" pitchFamily="34" charset="0"/>
                <a:ea typeface="Calibri" panose="020F0502020204030204" pitchFamily="34" charset="0"/>
                <a:cs typeface="Calibri" panose="020F0502020204030204" pitchFamily="34" charset="0"/>
              </a:rPr>
              <a:t>Geographical range size and latitudinal distribution</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(IUCN database) for 46 European bat species</a:t>
            </a:r>
            <a:br>
              <a:rPr lang="en-US" dirty="0">
                <a:effectLst/>
                <a:latin typeface="Calibri" panose="020F0502020204030204" pitchFamily="34" charset="0"/>
                <a:ea typeface="Calibri" panose="020F0502020204030204" pitchFamily="34" charset="0"/>
                <a:cs typeface="Calibri" panose="020F0502020204030204" pitchFamily="34" charset="0"/>
              </a:rPr>
            </a:br>
            <a:endParaRPr lang="en-US" dirty="0">
              <a:effectLst/>
              <a:latin typeface="Calibri" panose="020F0502020204030204" pitchFamily="34" charset="0"/>
              <a:ea typeface="Calibri" panose="020F0502020204030204" pitchFamily="34" charset="0"/>
              <a:cs typeface="Calibri" panose="020F0502020204030204" pitchFamily="34" charset="0"/>
            </a:endParaRPr>
          </a:p>
          <a:p>
            <a:r>
              <a:rPr lang="en-FI" b="1" dirty="0">
                <a:solidFill>
                  <a:schemeClr val="accent1"/>
                </a:solidFill>
                <a:latin typeface="Calibri" panose="020F0502020204030204" pitchFamily="34" charset="0"/>
                <a:cs typeface="Calibri" panose="020F0502020204030204" pitchFamily="34" charset="0"/>
              </a:rPr>
              <a:t>Movement capacity </a:t>
            </a:r>
            <a:r>
              <a:rPr lang="en-FI" dirty="0">
                <a:latin typeface="Calibri" panose="020F0502020204030204" pitchFamily="34" charset="0"/>
                <a:cs typeface="Calibri" panose="020F0502020204030204" pitchFamily="34" charset="0"/>
              </a:rPr>
              <a:t>(related to the </a:t>
            </a:r>
            <a:r>
              <a:rPr lang="en-US" i="1" dirty="0">
                <a:effectLst/>
                <a:latin typeface="Calibri" panose="020F0502020204030204" pitchFamily="34" charset="0"/>
                <a:ea typeface="Calibri" panose="020F0502020204030204" pitchFamily="34" charset="0"/>
                <a:cs typeface="Calibri" panose="020F0502020204030204" pitchFamily="34" charset="0"/>
              </a:rPr>
              <a:t>site colonization hypothesis</a:t>
            </a:r>
            <a:r>
              <a:rPr lang="en-US" dirty="0">
                <a:effectLst/>
                <a:latin typeface="Calibri" panose="020F0502020204030204" pitchFamily="34" charset="0"/>
                <a:ea typeface="Calibri" panose="020F0502020204030204" pitchFamily="34" charset="0"/>
                <a:cs typeface="Calibri" panose="020F0502020204030204" pitchFamily="34" charset="0"/>
              </a:rPr>
              <a:t> )</a:t>
            </a:r>
            <a:endParaRPr lang="en-FI" b="1" dirty="0">
              <a:solidFill>
                <a:schemeClr val="accent1"/>
              </a:solidFill>
              <a:latin typeface="Calibri" panose="020F0502020204030204" pitchFamily="34" charset="0"/>
              <a:cs typeface="Calibri" panose="020F0502020204030204" pitchFamily="34" charset="0"/>
            </a:endParaRPr>
          </a:p>
          <a:p>
            <a:pPr lvl="2"/>
            <a:r>
              <a:rPr lang="en-GB" sz="2600" dirty="0">
                <a:latin typeface="Calibri" panose="020F0502020204030204" pitchFamily="34" charset="0"/>
                <a:cs typeface="Calibri" panose="020F0502020204030204" pitchFamily="34" charset="0"/>
              </a:rPr>
              <a:t>S</a:t>
            </a:r>
            <a:r>
              <a:rPr lang="en-FI" sz="2600" dirty="0">
                <a:latin typeface="Calibri" panose="020F0502020204030204" pitchFamily="34" charset="0"/>
                <a:cs typeface="Calibri" panose="020F0502020204030204" pitchFamily="34" charset="0"/>
              </a:rPr>
              <a:t>mall </a:t>
            </a:r>
            <a:r>
              <a:rPr lang="en-FI" sz="2600" dirty="0">
                <a:solidFill>
                  <a:schemeClr val="bg2">
                    <a:lumMod val="75000"/>
                  </a:schemeClr>
                </a:solidFill>
                <a:latin typeface="Calibri" panose="020F0502020204030204" pitchFamily="34" charset="0"/>
                <a:cs typeface="Calibri" panose="020F0502020204030204" pitchFamily="34" charset="0"/>
              </a:rPr>
              <a:t>(</a:t>
            </a:r>
            <a:r>
              <a:rPr lang="en-US" sz="2600"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annual movement under 50 km</a:t>
            </a:r>
            <a:r>
              <a:rPr lang="en-FI" sz="26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FI" sz="2600" dirty="0">
              <a:solidFill>
                <a:schemeClr val="bg2">
                  <a:lumMod val="75000"/>
                </a:schemeClr>
              </a:solidFill>
              <a:latin typeface="Calibri" panose="020F0502020204030204" pitchFamily="34" charset="0"/>
              <a:cs typeface="Calibri" panose="020F0502020204030204" pitchFamily="34" charset="0"/>
            </a:endParaRPr>
          </a:p>
          <a:p>
            <a:pPr lvl="2"/>
            <a:r>
              <a:rPr lang="fi-FI" sz="2600" dirty="0">
                <a:latin typeface="Calibri" panose="020F0502020204030204" pitchFamily="34" charset="0"/>
                <a:cs typeface="Calibri" panose="020F0502020204030204" pitchFamily="34" charset="0"/>
              </a:rPr>
              <a:t>Medium </a:t>
            </a:r>
            <a:r>
              <a:rPr lang="en-FI" sz="2600" dirty="0">
                <a:solidFill>
                  <a:schemeClr val="bg2">
                    <a:lumMod val="75000"/>
                  </a:schemeClr>
                </a:solidFill>
                <a:latin typeface="Calibri" panose="020F0502020204030204" pitchFamily="34" charset="0"/>
                <a:cs typeface="Calibri" panose="020F0502020204030204" pitchFamily="34" charset="0"/>
              </a:rPr>
              <a:t>(</a:t>
            </a:r>
            <a:r>
              <a:rPr lang="en-US" sz="2600"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annual movement 50-250 km</a:t>
            </a:r>
            <a:r>
              <a:rPr lang="en-FI" sz="2600" dirty="0">
                <a:solidFill>
                  <a:schemeClr val="bg2">
                    <a:lumMod val="75000"/>
                  </a:schemeClr>
                </a:solidFill>
                <a:latin typeface="Calibri" panose="020F0502020204030204" pitchFamily="34" charset="0"/>
                <a:cs typeface="Calibri" panose="020F0502020204030204" pitchFamily="34" charset="0"/>
              </a:rPr>
              <a:t>) or</a:t>
            </a:r>
          </a:p>
          <a:p>
            <a:pPr lvl="2"/>
            <a:r>
              <a:rPr lang="en-FI" sz="2600" dirty="0">
                <a:latin typeface="Calibri" panose="020F0502020204030204" pitchFamily="34" charset="0"/>
                <a:cs typeface="Calibri" panose="020F0502020204030204" pitchFamily="34" charset="0"/>
              </a:rPr>
              <a:t>Large </a:t>
            </a:r>
            <a:r>
              <a:rPr lang="en-FI" sz="2600" dirty="0">
                <a:solidFill>
                  <a:schemeClr val="bg2">
                    <a:lumMod val="75000"/>
                  </a:schemeClr>
                </a:solidFill>
                <a:latin typeface="Calibri" panose="020F0502020204030204" pitchFamily="34" charset="0"/>
                <a:cs typeface="Calibri" panose="020F0502020204030204" pitchFamily="34" charset="0"/>
              </a:rPr>
              <a:t>(</a:t>
            </a:r>
            <a:r>
              <a:rPr lang="en-US" sz="2600" dirty="0">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annual movement more than 250 km</a:t>
            </a:r>
            <a:r>
              <a:rPr lang="en-FI" sz="2600" dirty="0">
                <a:solidFill>
                  <a:schemeClr val="bg2">
                    <a:lumMod val="75000"/>
                  </a:schemeClr>
                </a:solidFill>
                <a:latin typeface="Calibri" panose="020F0502020204030204" pitchFamily="34" charset="0"/>
                <a:cs typeface="Calibri" panose="020F0502020204030204" pitchFamily="34" charset="0"/>
              </a:rPr>
              <a:t>)</a:t>
            </a:r>
            <a:br>
              <a:rPr lang="en-FI" sz="2600" dirty="0">
                <a:solidFill>
                  <a:schemeClr val="bg2">
                    <a:lumMod val="75000"/>
                  </a:schemeClr>
                </a:solidFill>
                <a:latin typeface="Calibri" panose="020F0502020204030204" pitchFamily="34" charset="0"/>
                <a:cs typeface="Calibri" panose="020F0502020204030204" pitchFamily="34" charset="0"/>
              </a:rPr>
            </a:br>
            <a:endParaRPr lang="en-FI" sz="2600" dirty="0">
              <a:solidFill>
                <a:schemeClr val="bg2">
                  <a:lumMod val="75000"/>
                </a:schemeClr>
              </a:solidFill>
              <a:latin typeface="Calibri" panose="020F0502020204030204" pitchFamily="34" charset="0"/>
              <a:cs typeface="Calibri" panose="020F0502020204030204" pitchFamily="34" charset="0"/>
            </a:endParaRPr>
          </a:p>
          <a:p>
            <a:r>
              <a:rPr lang="en-FI" b="1" dirty="0">
                <a:solidFill>
                  <a:schemeClr val="accent1"/>
                </a:solidFill>
                <a:latin typeface="Calibri" panose="020F0502020204030204" pitchFamily="34" charset="0"/>
                <a:cs typeface="Calibri" panose="020F0502020204030204" pitchFamily="34" charset="0"/>
              </a:rPr>
              <a:t>Hibernation breadth </a:t>
            </a:r>
            <a:r>
              <a:rPr lang="en-FI" dirty="0">
                <a:latin typeface="Calibri" panose="020F0502020204030204" pitchFamily="34" charset="0"/>
                <a:cs typeface="Calibri" panose="020F0502020204030204" pitchFamily="34" charset="0"/>
              </a:rPr>
              <a:t>(related to </a:t>
            </a:r>
            <a:r>
              <a:rPr lang="en-FI" i="1" dirty="0">
                <a:latin typeface="Calibri" panose="020F0502020204030204" pitchFamily="34" charset="0"/>
                <a:cs typeface="Calibri" panose="020F0502020204030204" pitchFamily="34" charset="0"/>
              </a:rPr>
              <a:t>the niche breadth hypothesis</a:t>
            </a:r>
            <a:r>
              <a:rPr lang="en-FI" dirty="0">
                <a:latin typeface="Calibri" panose="020F0502020204030204" pitchFamily="34" charset="0"/>
                <a:cs typeface="Calibri" panose="020F0502020204030204" pitchFamily="34" charset="0"/>
              </a:rPr>
              <a:t>)</a:t>
            </a:r>
          </a:p>
          <a:p>
            <a:pPr lvl="2"/>
            <a:r>
              <a:rPr lang="en-FI" sz="2600" dirty="0">
                <a:latin typeface="Calibri" panose="020F0502020204030204" pitchFamily="34" charset="0"/>
                <a:cs typeface="Calibri" panose="020F0502020204030204" pitchFamily="34" charset="0"/>
              </a:rPr>
              <a:t>Based on how many hibernaculum categories a species uses;</a:t>
            </a:r>
            <a:br>
              <a:rPr lang="en-FI" sz="2600" dirty="0">
                <a:latin typeface="Calibri" panose="020F0502020204030204" pitchFamily="34" charset="0"/>
                <a:cs typeface="Calibri" panose="020F0502020204030204" pitchFamily="34" charset="0"/>
              </a:rPr>
            </a:br>
            <a:r>
              <a:rPr lang="en-FI" sz="2600" dirty="0">
                <a:latin typeface="Calibri" panose="020F0502020204030204" pitchFamily="34" charset="0"/>
                <a:cs typeface="Calibri" panose="020F0502020204030204" pitchFamily="34" charset="0"/>
              </a:rPr>
              <a:t>1) underground, 2) crevices, 3) trees and 4) buildings</a:t>
            </a:r>
          </a:p>
        </p:txBody>
      </p:sp>
      <p:pic>
        <p:nvPicPr>
          <p:cNvPr id="4" name="Picture 3" descr="Diagram&#10;&#10;Description automatically generated with medium confidence">
            <a:extLst>
              <a:ext uri="{FF2B5EF4-FFF2-40B4-BE49-F238E27FC236}">
                <a16:creationId xmlns:a16="http://schemas.microsoft.com/office/drawing/2014/main" id="{D16644A5-D748-10B1-3ED7-291FFB89A2F4}"/>
              </a:ext>
            </a:extLst>
          </p:cNvPr>
          <p:cNvPicPr>
            <a:picLocks noChangeAspect="1"/>
          </p:cNvPicPr>
          <p:nvPr/>
        </p:nvPicPr>
        <p:blipFill rotWithShape="1">
          <a:blip r:embed="rId3"/>
          <a:srcRect l="43519" t="37891" b="42447"/>
          <a:stretch/>
        </p:blipFill>
        <p:spPr>
          <a:xfrm>
            <a:off x="8403769" y="3429000"/>
            <a:ext cx="1471657" cy="910771"/>
          </a:xfrm>
          <a:prstGeom prst="rect">
            <a:avLst/>
          </a:prstGeom>
        </p:spPr>
      </p:pic>
      <p:pic>
        <p:nvPicPr>
          <p:cNvPr id="5" name="Picture 4" descr="Logo, company name&#10;&#10;Description automatically generated">
            <a:extLst>
              <a:ext uri="{FF2B5EF4-FFF2-40B4-BE49-F238E27FC236}">
                <a16:creationId xmlns:a16="http://schemas.microsoft.com/office/drawing/2014/main" id="{F016072F-F3D3-7EC3-9699-2A3EA1760394}"/>
              </a:ext>
            </a:extLst>
          </p:cNvPr>
          <p:cNvPicPr>
            <a:picLocks noChangeAspect="1"/>
          </p:cNvPicPr>
          <p:nvPr/>
        </p:nvPicPr>
        <p:blipFill rotWithShape="1">
          <a:blip r:embed="rId4"/>
          <a:srcRect l="47222" t="62500" b="11731"/>
          <a:stretch/>
        </p:blipFill>
        <p:spPr>
          <a:xfrm>
            <a:off x="10319657" y="5007430"/>
            <a:ext cx="1347381" cy="1169533"/>
          </a:xfrm>
          <a:prstGeom prst="rect">
            <a:avLst/>
          </a:prstGeom>
        </p:spPr>
      </p:pic>
    </p:spTree>
    <p:extLst>
      <p:ext uri="{BB962C8B-B14F-4D97-AF65-F5344CB8AC3E}">
        <p14:creationId xmlns:p14="http://schemas.microsoft.com/office/powerpoint/2010/main" val="356113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CB0150-4D1D-4796-B979-9286AA7ACC20}"/>
              </a:ext>
            </a:extLst>
          </p:cNvPr>
          <p:cNvSpPr>
            <a:spLocks noGrp="1"/>
          </p:cNvSpPr>
          <p:nvPr>
            <p:ph idx="1"/>
          </p:nvPr>
        </p:nvSpPr>
        <p:spPr>
          <a:xfrm>
            <a:off x="800799" y="517417"/>
            <a:ext cx="10576082" cy="1673100"/>
          </a:xfrm>
        </p:spPr>
        <p:txBody>
          <a:bodyPr anchor="ctr">
            <a:normAutofit/>
          </a:bodyPr>
          <a:lstStyle/>
          <a:p>
            <a:pPr marL="0" indent="0" algn="ctr">
              <a:buNone/>
            </a:pPr>
            <a:r>
              <a:rPr lang="en-US" sz="4200" dirty="0">
                <a:latin typeface="Calibri" panose="020F0502020204030204" pitchFamily="34" charset="0"/>
                <a:cs typeface="Calibri" panose="020F0502020204030204" pitchFamily="34" charset="0"/>
              </a:rPr>
              <a:t>Rapoport’s rule rules for European bats!</a:t>
            </a:r>
          </a:p>
          <a:p>
            <a:pPr marL="0" indent="0" algn="ctr">
              <a:buNone/>
            </a:pPr>
            <a:r>
              <a:rPr lang="en-GB" sz="2400" dirty="0">
                <a:solidFill>
                  <a:srgbClr val="202020"/>
                </a:solidFill>
                <a:latin typeface="Calibri" panose="020F0502020204030204" pitchFamily="34" charset="0"/>
                <a:cs typeface="Calibri" panose="020F0502020204030204" pitchFamily="34" charset="0"/>
              </a:rPr>
              <a:t>= G</a:t>
            </a:r>
            <a:r>
              <a:rPr lang="en-GB" sz="2400" b="0" i="0" dirty="0">
                <a:solidFill>
                  <a:srgbClr val="202020"/>
                </a:solidFill>
                <a:effectLst/>
                <a:latin typeface="Calibri" panose="020F0502020204030204" pitchFamily="34" charset="0"/>
                <a:cs typeface="Calibri" panose="020F0502020204030204" pitchFamily="34" charset="0"/>
              </a:rPr>
              <a:t>eographical range size of species increases </a:t>
            </a:r>
            <a:r>
              <a:rPr lang="en-GB" sz="2400" dirty="0">
                <a:solidFill>
                  <a:srgbClr val="202020"/>
                </a:solidFill>
                <a:latin typeface="Calibri" panose="020F0502020204030204" pitchFamily="34" charset="0"/>
                <a:cs typeface="Calibri" panose="020F0502020204030204" pitchFamily="34" charset="0"/>
              </a:rPr>
              <a:t>from low to high</a:t>
            </a:r>
            <a:r>
              <a:rPr lang="en-GB" sz="2400" b="0" i="0" dirty="0">
                <a:solidFill>
                  <a:srgbClr val="202020"/>
                </a:solidFill>
                <a:effectLst/>
                <a:latin typeface="Calibri" panose="020F0502020204030204" pitchFamily="34" charset="0"/>
                <a:cs typeface="Calibri" panose="020F0502020204030204" pitchFamily="34" charset="0"/>
              </a:rPr>
              <a:t> latitudes</a:t>
            </a:r>
            <a:r>
              <a:rPr lang="en-GB" sz="2400" dirty="0">
                <a:solidFill>
                  <a:srgbClr val="202020"/>
                </a:solidFill>
                <a:latin typeface="Calibri" panose="020F0502020204030204" pitchFamily="34" charset="0"/>
                <a:cs typeface="Calibri" panose="020F0502020204030204" pitchFamily="34" charset="0"/>
              </a:rPr>
              <a:t> </a:t>
            </a:r>
            <a:br>
              <a:rPr lang="en-GB" sz="2400" dirty="0">
                <a:solidFill>
                  <a:srgbClr val="202020"/>
                </a:solidFill>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(p-value = 0.0)</a:t>
            </a:r>
          </a:p>
        </p:txBody>
      </p:sp>
      <p:pic>
        <p:nvPicPr>
          <p:cNvPr id="5" name="Picture 4" descr="Map&#10;&#10;Description automatically generated">
            <a:extLst>
              <a:ext uri="{FF2B5EF4-FFF2-40B4-BE49-F238E27FC236}">
                <a16:creationId xmlns:a16="http://schemas.microsoft.com/office/drawing/2014/main" id="{DE9BC0BD-6A86-EA00-B2EA-49F89BCF53F2}"/>
              </a:ext>
            </a:extLst>
          </p:cNvPr>
          <p:cNvPicPr>
            <a:picLocks noChangeAspect="1"/>
          </p:cNvPicPr>
          <p:nvPr/>
        </p:nvPicPr>
        <p:blipFill>
          <a:blip r:embed="rId3"/>
          <a:stretch>
            <a:fillRect/>
          </a:stretch>
        </p:blipFill>
        <p:spPr>
          <a:xfrm>
            <a:off x="1711610" y="2419449"/>
            <a:ext cx="8762683" cy="3899393"/>
          </a:xfrm>
          <a:prstGeom prst="rect">
            <a:avLst/>
          </a:prstGeom>
        </p:spPr>
      </p:pic>
      <p:pic>
        <p:nvPicPr>
          <p:cNvPr id="6" name="Picture 4" descr="Thumbs up - Free signs icons">
            <a:extLst>
              <a:ext uri="{FF2B5EF4-FFF2-40B4-BE49-F238E27FC236}">
                <a16:creationId xmlns:a16="http://schemas.microsoft.com/office/drawing/2014/main" id="{EF4EAF9B-94D3-00B1-13E2-D23DA7F94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690" y="604916"/>
            <a:ext cx="633274" cy="633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2383B7-6305-684E-29BE-71CD3A27EB6B}"/>
              </a:ext>
            </a:extLst>
          </p:cNvPr>
          <p:cNvPicPr>
            <a:picLocks noChangeAspect="1"/>
          </p:cNvPicPr>
          <p:nvPr/>
        </p:nvPicPr>
        <p:blipFill rotWithShape="1">
          <a:blip r:embed="rId5"/>
          <a:srcRect l="42361" t="58334" b="16180"/>
          <a:stretch/>
        </p:blipFill>
        <p:spPr>
          <a:xfrm>
            <a:off x="475907" y="346974"/>
            <a:ext cx="1313234" cy="1032308"/>
          </a:xfrm>
          <a:prstGeom prst="rect">
            <a:avLst/>
          </a:prstGeom>
        </p:spPr>
      </p:pic>
      <p:sp>
        <p:nvSpPr>
          <p:cNvPr id="8" name="Doughnut 7">
            <a:extLst>
              <a:ext uri="{FF2B5EF4-FFF2-40B4-BE49-F238E27FC236}">
                <a16:creationId xmlns:a16="http://schemas.microsoft.com/office/drawing/2014/main" id="{6EF81A37-950F-F789-36A5-E74261BB4A25}"/>
              </a:ext>
            </a:extLst>
          </p:cNvPr>
          <p:cNvSpPr/>
          <p:nvPr/>
        </p:nvSpPr>
        <p:spPr>
          <a:xfrm>
            <a:off x="4371978" y="2714627"/>
            <a:ext cx="1257300" cy="1257300"/>
          </a:xfrm>
          <a:prstGeom prst="donut">
            <a:avLst>
              <a:gd name="adj" fmla="val 204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Tree>
    <p:extLst>
      <p:ext uri="{BB962C8B-B14F-4D97-AF65-F5344CB8AC3E}">
        <p14:creationId xmlns:p14="http://schemas.microsoft.com/office/powerpoint/2010/main" val="415991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BD9D-FA55-D37B-D383-488FF1DC8F26}"/>
              </a:ext>
            </a:extLst>
          </p:cNvPr>
          <p:cNvSpPr>
            <a:spLocks noGrp="1"/>
          </p:cNvSpPr>
          <p:nvPr>
            <p:ph type="title"/>
          </p:nvPr>
        </p:nvSpPr>
        <p:spPr>
          <a:xfrm>
            <a:off x="4965430" y="629268"/>
            <a:ext cx="6586491" cy="1286160"/>
          </a:xfrm>
        </p:spPr>
        <p:txBody>
          <a:bodyPr anchor="b">
            <a:normAutofit/>
          </a:bodyPr>
          <a:lstStyle/>
          <a:p>
            <a:r>
              <a:rPr lang="en-FI" dirty="0"/>
              <a:t>Additionally… Också…</a:t>
            </a:r>
          </a:p>
        </p:txBody>
      </p:sp>
      <p:sp>
        <p:nvSpPr>
          <p:cNvPr id="5" name="Content Placeholder 4">
            <a:extLst>
              <a:ext uri="{FF2B5EF4-FFF2-40B4-BE49-F238E27FC236}">
                <a16:creationId xmlns:a16="http://schemas.microsoft.com/office/drawing/2014/main" id="{2D73FBBB-9CF7-32A2-52AC-F0DB132B38F7}"/>
              </a:ext>
            </a:extLst>
          </p:cNvPr>
          <p:cNvSpPr>
            <a:spLocks noGrp="1"/>
          </p:cNvSpPr>
          <p:nvPr>
            <p:ph idx="1"/>
          </p:nvPr>
        </p:nvSpPr>
        <p:spPr>
          <a:xfrm>
            <a:off x="4965431" y="2438400"/>
            <a:ext cx="6586489" cy="3785419"/>
          </a:xfrm>
        </p:spPr>
        <p:txBody>
          <a:bodyPr>
            <a:normAutofit/>
          </a:bodyPr>
          <a:lstStyle/>
          <a:p>
            <a:r>
              <a:rPr lang="fi-FI" sz="3000" dirty="0" err="1">
                <a:effectLst/>
                <a:latin typeface="Calibri" panose="020F0502020204030204" pitchFamily="34" charset="0"/>
                <a:ea typeface="Calibri" panose="020F0502020204030204" pitchFamily="34" charset="0"/>
                <a:cs typeface="Calibri" panose="020F0502020204030204" pitchFamily="34" charset="0"/>
              </a:rPr>
              <a:t>Also</a:t>
            </a:r>
            <a:r>
              <a:rPr lang="fi-FI" sz="3000" dirty="0">
                <a:effectLst/>
                <a:latin typeface="Calibri" panose="020F0502020204030204" pitchFamily="34" charset="0"/>
                <a:ea typeface="Calibri" panose="020F0502020204030204" pitchFamily="34" charset="0"/>
                <a:cs typeface="Calibri" panose="020F0502020204030204" pitchFamily="34" charset="0"/>
              </a:rPr>
              <a:t> </a:t>
            </a:r>
            <a:r>
              <a:rPr lang="fi-FI" sz="3000" dirty="0" err="1">
                <a:effectLst/>
                <a:latin typeface="Calibri" panose="020F0502020204030204" pitchFamily="34" charset="0"/>
                <a:ea typeface="Calibri" panose="020F0502020204030204" pitchFamily="34" charset="0"/>
                <a:cs typeface="Calibri" panose="020F0502020204030204" pitchFamily="34" charset="0"/>
              </a:rPr>
              <a:t>both</a:t>
            </a:r>
            <a:r>
              <a:rPr lang="fi-FI" sz="3000" dirty="0">
                <a:effectLst/>
                <a:latin typeface="Calibri" panose="020F0502020204030204" pitchFamily="34" charset="0"/>
                <a:ea typeface="Calibri" panose="020F0502020204030204" pitchFamily="34" charset="0"/>
                <a:cs typeface="Calibri" panose="020F0502020204030204" pitchFamily="34" charset="0"/>
              </a:rPr>
              <a:t> species traits, </a:t>
            </a:r>
            <a:r>
              <a:rPr lang="fi-FI" sz="3000" dirty="0" err="1">
                <a:effectLst/>
                <a:latin typeface="Calibri" panose="020F0502020204030204" pitchFamily="34" charset="0"/>
                <a:ea typeface="Calibri" panose="020F0502020204030204" pitchFamily="34" charset="0"/>
                <a:cs typeface="Calibri" panose="020F0502020204030204" pitchFamily="34" charset="0"/>
              </a:rPr>
              <a:t>mobility</a:t>
            </a:r>
            <a:r>
              <a:rPr lang="fi-FI" sz="3000" dirty="0">
                <a:effectLst/>
                <a:latin typeface="Calibri" panose="020F0502020204030204" pitchFamily="34" charset="0"/>
                <a:ea typeface="Calibri" panose="020F0502020204030204" pitchFamily="34" charset="0"/>
                <a:cs typeface="Calibri" panose="020F0502020204030204" pitchFamily="34" charset="0"/>
              </a:rPr>
              <a:t> and </a:t>
            </a:r>
            <a:r>
              <a:rPr lang="fi-FI" sz="3000" dirty="0" err="1">
                <a:effectLst/>
                <a:latin typeface="Calibri" panose="020F0502020204030204" pitchFamily="34" charset="0"/>
                <a:ea typeface="Calibri" panose="020F0502020204030204" pitchFamily="34" charset="0"/>
                <a:cs typeface="Calibri" panose="020F0502020204030204" pitchFamily="34" charset="0"/>
              </a:rPr>
              <a:t>hibernation</a:t>
            </a:r>
            <a:r>
              <a:rPr lang="fi-FI" sz="3000" dirty="0">
                <a:effectLst/>
                <a:latin typeface="Calibri" panose="020F0502020204030204" pitchFamily="34" charset="0"/>
                <a:ea typeface="Calibri" panose="020F0502020204030204" pitchFamily="34" charset="0"/>
                <a:cs typeface="Calibri" panose="020F0502020204030204" pitchFamily="34" charset="0"/>
              </a:rPr>
              <a:t> </a:t>
            </a:r>
            <a:r>
              <a:rPr lang="fi-FI" sz="3000" dirty="0" err="1">
                <a:effectLst/>
                <a:latin typeface="Calibri" panose="020F0502020204030204" pitchFamily="34" charset="0"/>
                <a:ea typeface="Calibri" panose="020F0502020204030204" pitchFamily="34" charset="0"/>
                <a:cs typeface="Calibri" panose="020F0502020204030204" pitchFamily="34" charset="0"/>
              </a:rPr>
              <a:t>breadth</a:t>
            </a:r>
            <a:r>
              <a:rPr lang="fi-FI" sz="3000" dirty="0">
                <a:effectLst/>
                <a:latin typeface="Calibri" panose="020F0502020204030204" pitchFamily="34" charset="0"/>
                <a:ea typeface="Calibri" panose="020F0502020204030204" pitchFamily="34" charset="0"/>
                <a:cs typeface="Calibri" panose="020F0502020204030204" pitchFamily="34" charset="0"/>
              </a:rPr>
              <a:t>, </a:t>
            </a:r>
            <a:r>
              <a:rPr lang="fi-FI" sz="3000" dirty="0" err="1">
                <a:effectLst/>
                <a:latin typeface="Calibri" panose="020F0502020204030204" pitchFamily="34" charset="0"/>
                <a:ea typeface="Calibri" panose="020F0502020204030204" pitchFamily="34" charset="0"/>
                <a:cs typeface="Calibri" panose="020F0502020204030204" pitchFamily="34" charset="0"/>
              </a:rPr>
              <a:t>explain</a:t>
            </a:r>
            <a:r>
              <a:rPr lang="fi-FI" sz="3000" dirty="0">
                <a:effectLst/>
                <a:latin typeface="Calibri" panose="020F0502020204030204" pitchFamily="34" charset="0"/>
                <a:ea typeface="Calibri" panose="020F0502020204030204" pitchFamily="34" charset="0"/>
                <a:cs typeface="Calibri" panose="020F0502020204030204" pitchFamily="34" charset="0"/>
              </a:rPr>
              <a:t> </a:t>
            </a:r>
            <a:r>
              <a:rPr lang="fi-FI" sz="3000" dirty="0" err="1">
                <a:effectLst/>
                <a:latin typeface="Calibri" panose="020F0502020204030204" pitchFamily="34" charset="0"/>
                <a:ea typeface="Calibri" panose="020F0502020204030204" pitchFamily="34" charset="0"/>
                <a:cs typeface="Calibri" panose="020F0502020204030204" pitchFamily="34" charset="0"/>
              </a:rPr>
              <a:t>range</a:t>
            </a:r>
            <a:r>
              <a:rPr lang="fi-FI" sz="3000" dirty="0">
                <a:effectLst/>
                <a:latin typeface="Calibri" panose="020F0502020204030204" pitchFamily="34" charset="0"/>
                <a:ea typeface="Calibri" panose="020F0502020204030204" pitchFamily="34" charset="0"/>
                <a:cs typeface="Calibri" panose="020F0502020204030204" pitchFamily="34" charset="0"/>
              </a:rPr>
              <a:t> </a:t>
            </a:r>
            <a:r>
              <a:rPr lang="fi-FI" sz="3000" dirty="0" err="1">
                <a:effectLst/>
                <a:latin typeface="Calibri" panose="020F0502020204030204" pitchFamily="34" charset="0"/>
                <a:ea typeface="Calibri" panose="020F0502020204030204" pitchFamily="34" charset="0"/>
                <a:cs typeface="Calibri" panose="020F0502020204030204" pitchFamily="34" charset="0"/>
              </a:rPr>
              <a:t>size</a:t>
            </a:r>
            <a:r>
              <a:rPr lang="fi-FI" sz="3000" dirty="0" err="1">
                <a:latin typeface="Calibri" panose="020F0502020204030204" pitchFamily="34" charset="0"/>
                <a:ea typeface="Calibri" panose="020F0502020204030204" pitchFamily="34" charset="0"/>
                <a:cs typeface="Calibri" panose="020F0502020204030204" pitchFamily="34" charset="0"/>
              </a:rPr>
              <a:t>s</a:t>
            </a:r>
            <a:r>
              <a:rPr lang="fi-FI" sz="3000" dirty="0">
                <a:latin typeface="Calibri" panose="020F0502020204030204" pitchFamily="34" charset="0"/>
                <a:ea typeface="Calibri" panose="020F0502020204030204" pitchFamily="34" charset="0"/>
                <a:cs typeface="Calibri" panose="020F0502020204030204" pitchFamily="34" charset="0"/>
              </a:rPr>
              <a:t> of European bat fauna</a:t>
            </a:r>
          </a:p>
          <a:p>
            <a:pPr lvl="1"/>
            <a:r>
              <a:rPr lang="fi-FI" sz="2600" dirty="0" err="1">
                <a:latin typeface="Calibri" panose="020F0502020204030204" pitchFamily="34" charset="0"/>
                <a:cs typeface="Calibri" panose="020F0502020204030204" pitchFamily="34" charset="0"/>
              </a:rPr>
              <a:t>All</a:t>
            </a:r>
            <a:r>
              <a:rPr lang="fi-FI" sz="2600" dirty="0">
                <a:latin typeface="Calibri" panose="020F0502020204030204" pitchFamily="34" charset="0"/>
                <a:cs typeface="Calibri" panose="020F0502020204030204" pitchFamily="34" charset="0"/>
              </a:rPr>
              <a:t> </a:t>
            </a:r>
            <a:r>
              <a:rPr lang="fi-FI" sz="2600" dirty="0" err="1">
                <a:latin typeface="Calibri" panose="020F0502020204030204" pitchFamily="34" charset="0"/>
                <a:cs typeface="Calibri" panose="020F0502020204030204" pitchFamily="34" charset="0"/>
              </a:rPr>
              <a:t>statistically</a:t>
            </a:r>
            <a:r>
              <a:rPr lang="fi-FI" sz="2600" dirty="0">
                <a:latin typeface="Calibri" panose="020F0502020204030204" pitchFamily="34" charset="0"/>
                <a:cs typeface="Calibri" panose="020F0502020204030204" pitchFamily="34" charset="0"/>
              </a:rPr>
              <a:t> </a:t>
            </a:r>
            <a:r>
              <a:rPr lang="fi-FI" sz="2600" dirty="0" err="1">
                <a:latin typeface="Calibri" panose="020F0502020204030204" pitchFamily="34" charset="0"/>
                <a:cs typeface="Calibri" panose="020F0502020204030204" pitchFamily="34" charset="0"/>
              </a:rPr>
              <a:t>significant</a:t>
            </a:r>
            <a:r>
              <a:rPr lang="fi-FI" sz="2600" dirty="0">
                <a:latin typeface="Calibri" panose="020F0502020204030204" pitchFamily="34" charset="0"/>
                <a:cs typeface="Calibri" panose="020F0502020204030204" pitchFamily="34" charset="0"/>
              </a:rPr>
              <a:t>!</a:t>
            </a:r>
          </a:p>
        </p:txBody>
      </p:sp>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06D35"/>
            </a:solidFil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with medium confidence">
            <a:extLst>
              <a:ext uri="{FF2B5EF4-FFF2-40B4-BE49-F238E27FC236}">
                <a16:creationId xmlns:a16="http://schemas.microsoft.com/office/drawing/2014/main" id="{B138FA49-4F0A-3807-D4E2-6FAC1E4C1909}"/>
              </a:ext>
            </a:extLst>
          </p:cNvPr>
          <p:cNvPicPr>
            <a:picLocks noChangeAspect="1"/>
          </p:cNvPicPr>
          <p:nvPr/>
        </p:nvPicPr>
        <p:blipFill rotWithShape="1">
          <a:blip r:embed="rId3"/>
          <a:srcRect l="43519" t="37891" b="42447"/>
          <a:stretch/>
        </p:blipFill>
        <p:spPr>
          <a:xfrm>
            <a:off x="6096000" y="4776748"/>
            <a:ext cx="2206950" cy="1365824"/>
          </a:xfrm>
          <a:prstGeom prst="rect">
            <a:avLst/>
          </a:prstGeom>
        </p:spPr>
      </p:pic>
      <p:pic>
        <p:nvPicPr>
          <p:cNvPr id="8" name="Picture 7" descr="Logo, company name&#10;&#10;Description automatically generated">
            <a:extLst>
              <a:ext uri="{FF2B5EF4-FFF2-40B4-BE49-F238E27FC236}">
                <a16:creationId xmlns:a16="http://schemas.microsoft.com/office/drawing/2014/main" id="{5C633229-EC18-5458-1B6B-E9E630BF2C8A}"/>
              </a:ext>
            </a:extLst>
          </p:cNvPr>
          <p:cNvPicPr>
            <a:picLocks noChangeAspect="1"/>
          </p:cNvPicPr>
          <p:nvPr/>
        </p:nvPicPr>
        <p:blipFill rotWithShape="1">
          <a:blip r:embed="rId4"/>
          <a:srcRect l="47222" t="62500" b="11731"/>
          <a:stretch/>
        </p:blipFill>
        <p:spPr>
          <a:xfrm>
            <a:off x="8553157" y="4614255"/>
            <a:ext cx="1760724" cy="1528317"/>
          </a:xfrm>
          <a:prstGeom prst="rect">
            <a:avLst/>
          </a:prstGeom>
        </p:spPr>
      </p:pic>
      <p:sp>
        <p:nvSpPr>
          <p:cNvPr id="9" name="TextBox 8">
            <a:extLst>
              <a:ext uri="{FF2B5EF4-FFF2-40B4-BE49-F238E27FC236}">
                <a16:creationId xmlns:a16="http://schemas.microsoft.com/office/drawing/2014/main" id="{4903EC72-C0BD-5F6A-CFCE-EF74DE663B06}"/>
              </a:ext>
            </a:extLst>
          </p:cNvPr>
          <p:cNvSpPr txBox="1"/>
          <p:nvPr/>
        </p:nvSpPr>
        <p:spPr>
          <a:xfrm>
            <a:off x="142874" y="6432423"/>
            <a:ext cx="5953125" cy="369332"/>
          </a:xfrm>
          <a:prstGeom prst="rect">
            <a:avLst/>
          </a:prstGeom>
          <a:noFill/>
        </p:spPr>
        <p:txBody>
          <a:bodyPr wrap="square">
            <a:spAutoFit/>
          </a:bodyPr>
          <a:lstStyle/>
          <a:p>
            <a:r>
              <a:rPr lang="fi-FI" b="0" i="0" u="none" strike="noStrike" dirty="0" err="1">
                <a:solidFill>
                  <a:srgbClr val="000000"/>
                </a:solidFill>
                <a:effectLst/>
                <a:latin typeface="Calibri" panose="020F0502020204030204" pitchFamily="34" charset="0"/>
              </a:rPr>
              <a:t>Northern</a:t>
            </a:r>
            <a:r>
              <a:rPr lang="fi-FI" b="0" i="0" u="none" strike="noStrike" dirty="0">
                <a:solidFill>
                  <a:srgbClr val="000000"/>
                </a:solidFill>
                <a:effectLst/>
                <a:latin typeface="Calibri" panose="020F0502020204030204" pitchFamily="34" charset="0"/>
              </a:rPr>
              <a:t> bat, </a:t>
            </a:r>
            <a:r>
              <a:rPr lang="fi-FI" b="0" i="1" u="none" strike="noStrike" dirty="0">
                <a:solidFill>
                  <a:srgbClr val="000000"/>
                </a:solidFill>
                <a:effectLst/>
                <a:latin typeface="Calibri" panose="020F0502020204030204" pitchFamily="34" charset="0"/>
              </a:rPr>
              <a:t>Eptesicus nilssonii</a:t>
            </a:r>
            <a:r>
              <a:rPr lang="fi-FI" b="0" i="0" dirty="0">
                <a:solidFill>
                  <a:srgbClr val="000000"/>
                </a:solidFill>
                <a:effectLst/>
                <a:latin typeface="Calibri" panose="020F0502020204030204" pitchFamily="34" charset="0"/>
              </a:rPr>
              <a:t>​</a:t>
            </a:r>
            <a:endParaRPr lang="en-FI" dirty="0"/>
          </a:p>
        </p:txBody>
      </p:sp>
      <p:pic>
        <p:nvPicPr>
          <p:cNvPr id="10" name="Picture 9" descr="A bat on a log&#10;&#10;Description automatically generated with low confidence">
            <a:extLst>
              <a:ext uri="{FF2B5EF4-FFF2-40B4-BE49-F238E27FC236}">
                <a16:creationId xmlns:a16="http://schemas.microsoft.com/office/drawing/2014/main" id="{520674E8-2855-2448-698D-5869DAC7F03D}"/>
              </a:ext>
            </a:extLst>
          </p:cNvPr>
          <p:cNvPicPr>
            <a:picLocks noChangeAspect="1"/>
          </p:cNvPicPr>
          <p:nvPr/>
        </p:nvPicPr>
        <p:blipFill rotWithShape="1">
          <a:blip r:embed="rId5"/>
          <a:srcRect l="25762" t="4242" r="27103" b="4244"/>
          <a:stretch/>
        </p:blipFill>
        <p:spPr>
          <a:xfrm>
            <a:off x="-1" y="0"/>
            <a:ext cx="4557717" cy="6857990"/>
          </a:xfrm>
          <a:prstGeom prst="rect">
            <a:avLst/>
          </a:prstGeom>
        </p:spPr>
      </p:pic>
      <p:sp>
        <p:nvSpPr>
          <p:cNvPr id="4" name="TextBox 3">
            <a:extLst>
              <a:ext uri="{FF2B5EF4-FFF2-40B4-BE49-F238E27FC236}">
                <a16:creationId xmlns:a16="http://schemas.microsoft.com/office/drawing/2014/main" id="{8EB048B8-D1E3-4BEE-411D-364CC0542352}"/>
              </a:ext>
            </a:extLst>
          </p:cNvPr>
          <p:cNvSpPr txBox="1"/>
          <p:nvPr/>
        </p:nvSpPr>
        <p:spPr>
          <a:xfrm>
            <a:off x="99703" y="6380672"/>
            <a:ext cx="6098458" cy="369332"/>
          </a:xfrm>
          <a:prstGeom prst="rect">
            <a:avLst/>
          </a:prstGeom>
          <a:noFill/>
        </p:spPr>
        <p:txBody>
          <a:bodyPr wrap="square">
            <a:spAutoFit/>
          </a:bodyPr>
          <a:lstStyle/>
          <a:p>
            <a:r>
              <a:rPr lang="en-GB" sz="1800" b="0" dirty="0" err="1">
                <a:solidFill>
                  <a:schemeClr val="bg1"/>
                </a:solidFill>
                <a:effectLst/>
                <a:latin typeface="Calibri" panose="020F0502020204030204" pitchFamily="34" charset="0"/>
                <a:cs typeface="Calibri" panose="020F0502020204030204" pitchFamily="34" charset="0"/>
              </a:rPr>
              <a:t>Nordfladdermus</a:t>
            </a:r>
            <a:r>
              <a:rPr lang="en-GB" sz="1800" b="0" dirty="0">
                <a:solidFill>
                  <a:schemeClr val="bg1"/>
                </a:solidFill>
                <a:effectLst/>
                <a:latin typeface="Calibri" panose="020F0502020204030204" pitchFamily="34" charset="0"/>
                <a:cs typeface="Calibri" panose="020F0502020204030204" pitchFamily="34" charset="0"/>
              </a:rPr>
              <a:t>,</a:t>
            </a:r>
            <a:r>
              <a:rPr lang="en-GB" sz="1800" b="0" i="1" dirty="0">
                <a:solidFill>
                  <a:schemeClr val="bg1"/>
                </a:solidFill>
                <a:effectLst/>
                <a:latin typeface="Calibri" panose="020F0502020204030204" pitchFamily="34" charset="0"/>
                <a:cs typeface="Calibri" panose="020F0502020204030204" pitchFamily="34" charset="0"/>
              </a:rPr>
              <a:t> Eptesicus nilssonii</a:t>
            </a:r>
          </a:p>
        </p:txBody>
      </p:sp>
    </p:spTree>
    <p:extLst>
      <p:ext uri="{BB962C8B-B14F-4D97-AF65-F5344CB8AC3E}">
        <p14:creationId xmlns:p14="http://schemas.microsoft.com/office/powerpoint/2010/main" val="2093884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E0EAFA-EC43-F401-054A-8E773589AE1F}"/>
              </a:ext>
            </a:extLst>
          </p:cNvPr>
          <p:cNvSpPr>
            <a:spLocks noGrp="1"/>
          </p:cNvSpPr>
          <p:nvPr>
            <p:ph type="title"/>
          </p:nvPr>
        </p:nvSpPr>
        <p:spPr>
          <a:xfrm>
            <a:off x="838200" y="365125"/>
            <a:ext cx="6552062" cy="1899912"/>
          </a:xfrm>
        </p:spPr>
        <p:txBody>
          <a:bodyPr>
            <a:normAutofit/>
          </a:bodyPr>
          <a:lstStyle/>
          <a:p>
            <a:r>
              <a:rPr lang="en-US" sz="3800" dirty="0">
                <a:cs typeface="Calibri Light"/>
              </a:rPr>
              <a:t>Conclusions 1/2:</a:t>
            </a:r>
            <a:br>
              <a:rPr lang="en-US" sz="3800" dirty="0">
                <a:cs typeface="Calibri Light"/>
              </a:rPr>
            </a:br>
            <a:r>
              <a:rPr lang="en-FI" sz="3800" dirty="0"/>
              <a:t>Northern distribution</a:t>
            </a:r>
            <a:endParaRPr lang="en-US" sz="3800" dirty="0"/>
          </a:p>
        </p:txBody>
      </p:sp>
      <p:sp>
        <p:nvSpPr>
          <p:cNvPr id="3" name="Content Placeholder 2">
            <a:extLst>
              <a:ext uri="{FF2B5EF4-FFF2-40B4-BE49-F238E27FC236}">
                <a16:creationId xmlns:a16="http://schemas.microsoft.com/office/drawing/2014/main" id="{B74F41B5-8904-001E-A39B-AD392D57075F}"/>
              </a:ext>
            </a:extLst>
          </p:cNvPr>
          <p:cNvSpPr>
            <a:spLocks noGrp="1"/>
          </p:cNvSpPr>
          <p:nvPr>
            <p:ph idx="1"/>
          </p:nvPr>
        </p:nvSpPr>
        <p:spPr>
          <a:xfrm>
            <a:off x="557213" y="2157413"/>
            <a:ext cx="7243763" cy="4019550"/>
          </a:xfrm>
        </p:spPr>
        <p:txBody>
          <a:bodyPr vert="horz" lIns="91440" tIns="45720" rIns="91440" bIns="45720" rtlCol="0">
            <a:noAutofit/>
          </a:bodyPr>
          <a:lstStyle/>
          <a:p>
            <a:r>
              <a:rPr lang="en-GB" dirty="0">
                <a:effectLst/>
                <a:latin typeface="Calibri" panose="020F0502020204030204" pitchFamily="34" charset="0"/>
                <a:ea typeface="Calibri" panose="020F0502020204030204" pitchFamily="34" charset="0"/>
                <a:cs typeface="Calibri" panose="020F0502020204030204" pitchFamily="34" charset="0"/>
              </a:rPr>
              <a:t>The relationship between the range size and the latitude of species distribution very strongly correlated</a:t>
            </a:r>
            <a:r>
              <a:rPr lang="en-FI" dirty="0">
                <a:effectLst/>
                <a:latin typeface="Calibri" panose="020F0502020204030204" pitchFamily="34" charset="0"/>
                <a:cs typeface="Calibri" panose="020F0502020204030204" pitchFamily="34" charset="0"/>
              </a:rPr>
              <a:t> </a:t>
            </a:r>
            <a:br>
              <a:rPr lang="en-FI" dirty="0">
                <a:effectLst/>
                <a:latin typeface="Calibri" panose="020F0502020204030204" pitchFamily="34" charset="0"/>
                <a:cs typeface="Calibri" panose="020F0502020204030204" pitchFamily="34" charset="0"/>
              </a:rPr>
            </a:br>
            <a:r>
              <a:rPr lang="en-FI" dirty="0">
                <a:solidFill>
                  <a:schemeClr val="accent1"/>
                </a:solidFill>
                <a:latin typeface="Calibri" panose="020F0502020204030204" pitchFamily="34" charset="0"/>
                <a:cs typeface="Calibri" panose="020F0502020204030204" pitchFamily="34" charset="0"/>
                <a:sym typeface="Wingdings" pitchFamily="2" charset="2"/>
              </a:rPr>
              <a:t> </a:t>
            </a:r>
            <a:r>
              <a:rPr lang="en-GB" dirty="0">
                <a:solidFill>
                  <a:schemeClr val="accent1"/>
                </a:solidFill>
                <a:latin typeface="Calibri" panose="020F0502020204030204" pitchFamily="34" charset="0"/>
                <a:cs typeface="Calibri" panose="020F0502020204030204" pitchFamily="34" charset="0"/>
                <a:sym typeface="Wingdings" pitchFamily="2" charset="2"/>
              </a:rPr>
              <a:t>T</a:t>
            </a:r>
            <a:r>
              <a:rPr lang="en-FI" dirty="0">
                <a:solidFill>
                  <a:schemeClr val="accent1"/>
                </a:solidFill>
                <a:latin typeface="Calibri" panose="020F0502020204030204" pitchFamily="34" charset="0"/>
                <a:cs typeface="Calibri" panose="020F0502020204030204" pitchFamily="34" charset="0"/>
                <a:sym typeface="Wingdings" pitchFamily="2" charset="2"/>
              </a:rPr>
              <a:t>he same species traits contribute to the</a:t>
            </a:r>
            <a:br>
              <a:rPr lang="en-FI" dirty="0">
                <a:solidFill>
                  <a:schemeClr val="accent1"/>
                </a:solidFill>
                <a:latin typeface="Calibri" panose="020F0502020204030204" pitchFamily="34" charset="0"/>
                <a:cs typeface="Calibri" panose="020F0502020204030204" pitchFamily="34" charset="0"/>
                <a:sym typeface="Wingdings" pitchFamily="2" charset="2"/>
              </a:rPr>
            </a:br>
            <a:r>
              <a:rPr lang="en-FI" dirty="0">
                <a:solidFill>
                  <a:schemeClr val="accent1"/>
                </a:solidFill>
                <a:latin typeface="Calibri" panose="020F0502020204030204" pitchFamily="34" charset="0"/>
                <a:cs typeface="Calibri" panose="020F0502020204030204" pitchFamily="34" charset="0"/>
                <a:sym typeface="Wingdings" pitchFamily="2" charset="2"/>
              </a:rPr>
              <a:t>      northern distribution of bats!</a:t>
            </a:r>
            <a:endParaRPr lang="en-FI" dirty="0">
              <a:latin typeface="Calibri" panose="020F0502020204030204" pitchFamily="34" charset="0"/>
              <a:cs typeface="Calibri" panose="020F0502020204030204" pitchFamily="34" charset="0"/>
              <a:sym typeface="Wingdings" pitchFamily="2" charset="2"/>
            </a:endParaRPr>
          </a:p>
          <a:p>
            <a:r>
              <a:rPr lang="en-FI" dirty="0">
                <a:latin typeface="Calibri" panose="020F0502020204030204" pitchFamily="34" charset="0"/>
                <a:cs typeface="Calibri" panose="020F0502020204030204" pitchFamily="34" charset="0"/>
                <a:sym typeface="Wingdings" pitchFamily="2" charset="2"/>
              </a:rPr>
              <a:t>In the North:</a:t>
            </a:r>
          </a:p>
          <a:p>
            <a:pPr lvl="1"/>
            <a:r>
              <a:rPr lang="en-GB" sz="2800" dirty="0">
                <a:latin typeface="Calibri" panose="020F0502020204030204" pitchFamily="34" charset="0"/>
                <a:cs typeface="Calibri" panose="020F0502020204030204" pitchFamily="34" charset="0"/>
                <a:sym typeface="Wingdings" pitchFamily="2" charset="2"/>
              </a:rPr>
              <a:t>L</a:t>
            </a:r>
            <a:r>
              <a:rPr lang="en-FI" sz="2800" dirty="0">
                <a:latin typeface="Calibri" panose="020F0502020204030204" pitchFamily="34" charset="0"/>
                <a:cs typeface="Calibri" panose="020F0502020204030204" pitchFamily="34" charset="0"/>
                <a:sym typeface="Wingdings" pitchFamily="2" charset="2"/>
              </a:rPr>
              <a:t>ess competition but less resources and winter is tough</a:t>
            </a:r>
          </a:p>
          <a:p>
            <a:pPr lvl="1"/>
            <a:r>
              <a:rPr lang="en-FI" sz="2800" dirty="0">
                <a:latin typeface="Calibri" panose="020F0502020204030204" pitchFamily="34" charset="0"/>
                <a:cs typeface="Calibri" panose="020F0502020204030204" pitchFamily="34" charset="0"/>
                <a:sym typeface="Wingdings" pitchFamily="2" charset="2"/>
              </a:rPr>
              <a:t>Migration and hibernation important adaptations</a:t>
            </a:r>
            <a:endParaRPr lang="en-US" sz="2800" dirty="0">
              <a:latin typeface="Calibri" panose="020F0502020204030204" pitchFamily="34" charset="0"/>
              <a:cs typeface="Calibri" panose="020F0502020204030204" pitchFamily="34" charset="0"/>
            </a:endParaRPr>
          </a:p>
        </p:txBody>
      </p:sp>
      <p:pic>
        <p:nvPicPr>
          <p:cNvPr id="10" name="Picture 9" descr="A picture containing ground, outdoor, black&#10;&#10;Description automatically generated">
            <a:extLst>
              <a:ext uri="{FF2B5EF4-FFF2-40B4-BE49-F238E27FC236}">
                <a16:creationId xmlns:a16="http://schemas.microsoft.com/office/drawing/2014/main" id="{1A7B1019-701A-B3B8-3D36-777BD9A668B8}"/>
              </a:ext>
            </a:extLst>
          </p:cNvPr>
          <p:cNvPicPr>
            <a:picLocks noChangeAspect="1"/>
          </p:cNvPicPr>
          <p:nvPr/>
        </p:nvPicPr>
        <p:blipFill>
          <a:blip r:embed="rId3"/>
          <a:stretch>
            <a:fillRect/>
          </a:stretch>
        </p:blipFill>
        <p:spPr>
          <a:xfrm>
            <a:off x="7800976" y="-19388"/>
            <a:ext cx="4402263" cy="6889037"/>
          </a:xfrm>
          <a:prstGeom prst="rect">
            <a:avLst/>
          </a:prstGeom>
        </p:spPr>
      </p:pic>
      <p:sp>
        <p:nvSpPr>
          <p:cNvPr id="5" name="TextBox 4">
            <a:extLst>
              <a:ext uri="{FF2B5EF4-FFF2-40B4-BE49-F238E27FC236}">
                <a16:creationId xmlns:a16="http://schemas.microsoft.com/office/drawing/2014/main" id="{2DC76078-83B8-7D28-E27D-FD394A909B76}"/>
              </a:ext>
            </a:extLst>
          </p:cNvPr>
          <p:cNvSpPr txBox="1"/>
          <p:nvPr/>
        </p:nvSpPr>
        <p:spPr>
          <a:xfrm>
            <a:off x="7934636" y="6439461"/>
            <a:ext cx="4227868" cy="369332"/>
          </a:xfrm>
          <a:prstGeom prst="rect">
            <a:avLst/>
          </a:prstGeom>
          <a:noFill/>
        </p:spPr>
        <p:txBody>
          <a:bodyPr wrap="square">
            <a:spAutoFit/>
          </a:bodyPr>
          <a:lstStyle/>
          <a:p>
            <a:r>
              <a:rPr lang="en-GB" sz="1800" b="0" dirty="0" err="1">
                <a:solidFill>
                  <a:schemeClr val="bg1"/>
                </a:solidFill>
                <a:effectLst/>
                <a:latin typeface="Calibri" panose="020F0502020204030204" pitchFamily="34" charset="0"/>
                <a:cs typeface="Calibri" panose="020F0502020204030204" pitchFamily="34" charset="0"/>
              </a:rPr>
              <a:t>Gråskimlig</a:t>
            </a:r>
            <a:r>
              <a:rPr lang="en-GB" sz="1800" b="0" dirty="0">
                <a:solidFill>
                  <a:schemeClr val="bg1"/>
                </a:solidFill>
                <a:effectLst/>
                <a:latin typeface="Calibri" panose="020F0502020204030204" pitchFamily="34" charset="0"/>
                <a:cs typeface="Calibri" panose="020F0502020204030204" pitchFamily="34" charset="0"/>
              </a:rPr>
              <a:t> </a:t>
            </a:r>
            <a:r>
              <a:rPr lang="en-GB" sz="1800" b="0" dirty="0" err="1">
                <a:solidFill>
                  <a:schemeClr val="bg1"/>
                </a:solidFill>
                <a:effectLst/>
                <a:latin typeface="Calibri" panose="020F0502020204030204" pitchFamily="34" charset="0"/>
                <a:cs typeface="Calibri" panose="020F0502020204030204" pitchFamily="34" charset="0"/>
              </a:rPr>
              <a:t>fladdermus</a:t>
            </a:r>
            <a:r>
              <a:rPr lang="en-GB" sz="1800" b="0" dirty="0">
                <a:solidFill>
                  <a:schemeClr val="bg1"/>
                </a:solidFill>
                <a:effectLst/>
                <a:latin typeface="Calibri" panose="020F0502020204030204" pitchFamily="34" charset="0"/>
                <a:cs typeface="Calibri" panose="020F0502020204030204" pitchFamily="34" charset="0"/>
              </a:rPr>
              <a:t>, </a:t>
            </a:r>
            <a:r>
              <a:rPr lang="en-GB" sz="1800" b="0" i="1" dirty="0" err="1">
                <a:solidFill>
                  <a:schemeClr val="bg1"/>
                </a:solidFill>
                <a:effectLst/>
                <a:latin typeface="Calibri" panose="020F0502020204030204" pitchFamily="34" charset="0"/>
                <a:cs typeface="Calibri" panose="020F0502020204030204" pitchFamily="34" charset="0"/>
              </a:rPr>
              <a:t>Vespertilio</a:t>
            </a:r>
            <a:r>
              <a:rPr lang="en-GB" sz="1800" b="0" i="1" dirty="0">
                <a:solidFill>
                  <a:schemeClr val="bg1"/>
                </a:solidFill>
                <a:effectLst/>
                <a:latin typeface="Calibri" panose="020F0502020204030204" pitchFamily="34" charset="0"/>
                <a:cs typeface="Calibri" panose="020F0502020204030204" pitchFamily="34" charset="0"/>
              </a:rPr>
              <a:t> murinus</a:t>
            </a:r>
          </a:p>
        </p:txBody>
      </p:sp>
    </p:spTree>
    <p:extLst>
      <p:ext uri="{BB962C8B-B14F-4D97-AF65-F5344CB8AC3E}">
        <p14:creationId xmlns:p14="http://schemas.microsoft.com/office/powerpoint/2010/main" val="291043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t on a rock&#10;&#10;Description automatically generated with low confidence">
            <a:extLst>
              <a:ext uri="{FF2B5EF4-FFF2-40B4-BE49-F238E27FC236}">
                <a16:creationId xmlns:a16="http://schemas.microsoft.com/office/drawing/2014/main" id="{A9A2DA37-6CC2-55B6-9C18-81DA59AB77C4}"/>
              </a:ext>
            </a:extLst>
          </p:cNvPr>
          <p:cNvPicPr>
            <a:picLocks noChangeAspect="1"/>
          </p:cNvPicPr>
          <p:nvPr/>
        </p:nvPicPr>
        <p:blipFill rotWithShape="1">
          <a:blip r:embed="rId3"/>
          <a:srcRect r="8158" b="5436"/>
          <a:stretch/>
        </p:blipFill>
        <p:spPr>
          <a:xfrm>
            <a:off x="3308187" y="10"/>
            <a:ext cx="8880764" cy="6857990"/>
          </a:xfrm>
          <a:prstGeom prst="rect">
            <a:avLst/>
          </a:prstGeom>
        </p:spPr>
      </p:pic>
      <p:sp>
        <p:nvSpPr>
          <p:cNvPr id="2" name="Title 1">
            <a:extLst>
              <a:ext uri="{FF2B5EF4-FFF2-40B4-BE49-F238E27FC236}">
                <a16:creationId xmlns:a16="http://schemas.microsoft.com/office/drawing/2014/main" id="{00BD08BE-C072-2DA1-AAB5-B7ACB960484B}"/>
              </a:ext>
            </a:extLst>
          </p:cNvPr>
          <p:cNvSpPr>
            <a:spLocks noGrp="1"/>
          </p:cNvSpPr>
          <p:nvPr>
            <p:ph type="title"/>
          </p:nvPr>
        </p:nvSpPr>
        <p:spPr>
          <a:xfrm>
            <a:off x="838200" y="1"/>
            <a:ext cx="4576763" cy="1936376"/>
          </a:xfrm>
          <a:solidFill>
            <a:schemeClr val="bg1"/>
          </a:solidFill>
        </p:spPr>
        <p:txBody>
          <a:bodyPr>
            <a:normAutofit/>
          </a:bodyPr>
          <a:lstStyle/>
          <a:p>
            <a:r>
              <a:rPr lang="en-FI" sz="4000" dirty="0"/>
              <a:t>Conclusions 2/2</a:t>
            </a:r>
          </a:p>
        </p:txBody>
      </p:sp>
      <p:sp>
        <p:nvSpPr>
          <p:cNvPr id="3" name="Content Placeholder 2">
            <a:extLst>
              <a:ext uri="{FF2B5EF4-FFF2-40B4-BE49-F238E27FC236}">
                <a16:creationId xmlns:a16="http://schemas.microsoft.com/office/drawing/2014/main" id="{6C25443F-70FC-1464-BB75-D6FF4F12537C}"/>
              </a:ext>
            </a:extLst>
          </p:cNvPr>
          <p:cNvSpPr>
            <a:spLocks noGrp="1"/>
          </p:cNvSpPr>
          <p:nvPr>
            <p:ph idx="1"/>
          </p:nvPr>
        </p:nvSpPr>
        <p:spPr>
          <a:xfrm>
            <a:off x="685800" y="1936376"/>
            <a:ext cx="4729163" cy="4921624"/>
          </a:xfrm>
          <a:solidFill>
            <a:schemeClr val="bg1"/>
          </a:solidFill>
        </p:spPr>
        <p:txBody>
          <a:bodyPr>
            <a:noAutofit/>
          </a:bodyPr>
          <a:lstStyle/>
          <a:p>
            <a:r>
              <a:rPr lang="en-US" dirty="0">
                <a:effectLst/>
                <a:latin typeface="Calibri" panose="020F0502020204030204" pitchFamily="34" charset="0"/>
                <a:ea typeface="Times New Roman" panose="02020603050405020304" pitchFamily="18" charset="0"/>
                <a:cs typeface="Calibri" panose="020F0502020204030204" pitchFamily="34" charset="0"/>
              </a:rPr>
              <a:t>Information for the conservation of species</a:t>
            </a:r>
          </a:p>
          <a:p>
            <a:r>
              <a:rPr lang="en-US" dirty="0">
                <a:effectLst/>
                <a:latin typeface="Calibri" panose="020F0502020204030204" pitchFamily="34" charset="0"/>
                <a:ea typeface="Times New Roman" panose="02020603050405020304" pitchFamily="18" charset="0"/>
                <a:cs typeface="Calibri" panose="020F0502020204030204" pitchFamily="34" charset="0"/>
              </a:rPr>
              <a:t>Understanding the factors that facilitate species to inhabit wide</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and high latitudinal ranges also enables to predict</a:t>
            </a:r>
            <a:br>
              <a:rPr lang="en-US" dirty="0">
                <a:effectLst/>
                <a:latin typeface="Calibri" panose="020F0502020204030204" pitchFamily="34" charset="0"/>
                <a:ea typeface="Times New Roman" panose="02020603050405020304" pitchFamily="18" charset="0"/>
                <a:cs typeface="Calibri" panose="020F0502020204030204" pitchFamily="34" charset="0"/>
              </a:rPr>
            </a:br>
            <a:r>
              <a:rPr lang="en-US" dirty="0">
                <a:effectLst/>
                <a:latin typeface="Calibri" panose="020F0502020204030204" pitchFamily="34" charset="0"/>
                <a:ea typeface="Times New Roman" panose="02020603050405020304" pitchFamily="18" charset="0"/>
                <a:cs typeface="Calibri" panose="020F0502020204030204" pitchFamily="34" charset="0"/>
              </a:rPr>
              <a:t>shifts in geographic distributions in response</a:t>
            </a:r>
            <a:br>
              <a:rPr lang="en-US" dirty="0">
                <a:effectLst/>
                <a:latin typeface="Calibri" panose="020F0502020204030204" pitchFamily="34" charset="0"/>
                <a:ea typeface="Times New Roman" panose="02020603050405020304" pitchFamily="18" charset="0"/>
                <a:cs typeface="Calibri" panose="020F0502020204030204" pitchFamily="34" charset="0"/>
              </a:rPr>
            </a:br>
            <a:r>
              <a:rPr lang="en-US" dirty="0">
                <a:effectLst/>
                <a:latin typeface="Calibri" panose="020F0502020204030204" pitchFamily="34" charset="0"/>
                <a:ea typeface="Times New Roman" panose="02020603050405020304" pitchFamily="18" charset="0"/>
                <a:cs typeface="Calibri" panose="020F0502020204030204" pitchFamily="34" charset="0"/>
              </a:rPr>
              <a:t>to environmental changes</a:t>
            </a:r>
          </a:p>
        </p:txBody>
      </p:sp>
      <p:sp>
        <p:nvSpPr>
          <p:cNvPr id="6" name="TextBox 5">
            <a:extLst>
              <a:ext uri="{FF2B5EF4-FFF2-40B4-BE49-F238E27FC236}">
                <a16:creationId xmlns:a16="http://schemas.microsoft.com/office/drawing/2014/main" id="{1E638DBB-7E9E-632B-B74D-520AC1EA935A}"/>
              </a:ext>
            </a:extLst>
          </p:cNvPr>
          <p:cNvSpPr txBox="1"/>
          <p:nvPr/>
        </p:nvSpPr>
        <p:spPr>
          <a:xfrm>
            <a:off x="8786352" y="6400487"/>
            <a:ext cx="6098458" cy="369332"/>
          </a:xfrm>
          <a:prstGeom prst="rect">
            <a:avLst/>
          </a:prstGeom>
          <a:noFill/>
        </p:spPr>
        <p:txBody>
          <a:bodyPr wrap="square">
            <a:spAutoFit/>
          </a:bodyPr>
          <a:lstStyle/>
          <a:p>
            <a:r>
              <a:rPr lang="en-GB" sz="1800" b="0" dirty="0" err="1">
                <a:solidFill>
                  <a:schemeClr val="bg1"/>
                </a:solidFill>
                <a:effectLst/>
                <a:latin typeface="Calibri" panose="020F0502020204030204" pitchFamily="34" charset="0"/>
                <a:cs typeface="Calibri" panose="020F0502020204030204" pitchFamily="34" charset="0"/>
              </a:rPr>
              <a:t>Trollpipistrell</a:t>
            </a:r>
            <a:r>
              <a:rPr lang="en-GB" sz="1800" b="0" dirty="0">
                <a:solidFill>
                  <a:schemeClr val="bg1"/>
                </a:solidFill>
                <a:effectLst/>
                <a:latin typeface="Calibri" panose="020F0502020204030204" pitchFamily="34" charset="0"/>
                <a:cs typeface="Calibri" panose="020F0502020204030204" pitchFamily="34" charset="0"/>
              </a:rPr>
              <a:t>, </a:t>
            </a:r>
            <a:r>
              <a:rPr lang="en-GB" sz="1800" b="0" i="1" dirty="0">
                <a:solidFill>
                  <a:schemeClr val="bg1"/>
                </a:solidFill>
                <a:effectLst/>
                <a:latin typeface="Calibri" panose="020F0502020204030204" pitchFamily="34" charset="0"/>
                <a:cs typeface="Calibri" panose="020F0502020204030204" pitchFamily="34" charset="0"/>
              </a:rPr>
              <a:t>Pipistrellus nathusii</a:t>
            </a:r>
          </a:p>
        </p:txBody>
      </p:sp>
    </p:spTree>
    <p:extLst>
      <p:ext uri="{BB962C8B-B14F-4D97-AF65-F5344CB8AC3E}">
        <p14:creationId xmlns:p14="http://schemas.microsoft.com/office/powerpoint/2010/main" val="1812100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7841A-BF43-B64B-75D6-E58D6A348F01}"/>
              </a:ext>
            </a:extLst>
          </p:cNvPr>
          <p:cNvSpPr>
            <a:spLocks noGrp="1"/>
          </p:cNvSpPr>
          <p:nvPr>
            <p:ph type="title"/>
          </p:nvPr>
        </p:nvSpPr>
        <p:spPr>
          <a:xfrm>
            <a:off x="5485494" y="428625"/>
            <a:ext cx="6224440" cy="1690685"/>
          </a:xfrm>
        </p:spPr>
        <p:txBody>
          <a:bodyPr>
            <a:normAutofit/>
          </a:bodyPr>
          <a:lstStyle/>
          <a:p>
            <a:r>
              <a:rPr lang="en-FI" sz="5000" dirty="0"/>
              <a:t>TACK SÅ MYCKET !</a:t>
            </a:r>
          </a:p>
        </p:txBody>
      </p:sp>
      <p:sp>
        <p:nvSpPr>
          <p:cNvPr id="3" name="Content Placeholder 2">
            <a:extLst>
              <a:ext uri="{FF2B5EF4-FFF2-40B4-BE49-F238E27FC236}">
                <a16:creationId xmlns:a16="http://schemas.microsoft.com/office/drawing/2014/main" id="{7B65FA02-4368-6B3C-5783-2E92DFE6B6FC}"/>
              </a:ext>
            </a:extLst>
          </p:cNvPr>
          <p:cNvSpPr>
            <a:spLocks noGrp="1"/>
          </p:cNvSpPr>
          <p:nvPr>
            <p:ph idx="1"/>
          </p:nvPr>
        </p:nvSpPr>
        <p:spPr>
          <a:xfrm>
            <a:off x="5372100" y="2119311"/>
            <a:ext cx="6395890" cy="3406000"/>
          </a:xfrm>
        </p:spPr>
        <p:txBody>
          <a:bodyPr>
            <a:normAutofit/>
          </a:bodyPr>
          <a:lstStyle/>
          <a:p>
            <a:pPr marL="0" indent="0" algn="ctr">
              <a:buNone/>
            </a:pPr>
            <a:r>
              <a:rPr lang="en-US" sz="2000" dirty="0">
                <a:cs typeface="Calibri"/>
              </a:rPr>
              <a:t>Acknowledgments </a:t>
            </a:r>
          </a:p>
          <a:p>
            <a:pPr marL="0" indent="0" algn="ctr">
              <a:lnSpc>
                <a:spcPct val="100000"/>
              </a:lnSpc>
              <a:buNone/>
            </a:pPr>
            <a:r>
              <a:rPr lang="en-US" sz="1800" dirty="0">
                <a:latin typeface="Calibri" panose="020F0502020204030204" pitchFamily="34" charset="0"/>
                <a:cs typeface="Calibri" panose="020F0502020204030204" pitchFamily="34" charset="0"/>
              </a:rPr>
              <a:t>Thomas Lilley</a:t>
            </a:r>
            <a:br>
              <a:rPr lang="en-US" sz="1800" dirty="0">
                <a:latin typeface="Calibri" panose="020F0502020204030204" pitchFamily="34" charset="0"/>
                <a:cs typeface="Calibri" panose="020F0502020204030204" pitchFamily="34" charset="0"/>
              </a:rPr>
            </a:br>
            <a:r>
              <a:rPr lang="en-US" sz="1800" dirty="0" err="1">
                <a:latin typeface="Calibri" panose="020F0502020204030204" pitchFamily="34" charset="0"/>
                <a:cs typeface="Calibri" panose="020F0502020204030204" pitchFamily="34" charset="0"/>
              </a:rPr>
              <a:t>Miika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Kotilo</a:t>
            </a:r>
            <a:br>
              <a:rPr lang="en-US" sz="1800" dirty="0">
                <a:latin typeface="Calibri" panose="020F0502020204030204" pitchFamily="34" charset="0"/>
                <a:cs typeface="Calibri" panose="020F0502020204030204" pitchFamily="34" charset="0"/>
              </a:rPr>
            </a:br>
            <a:r>
              <a:rPr lang="fi-FI" sz="1800" dirty="0">
                <a:effectLst/>
                <a:latin typeface="Calibri" panose="020F0502020204030204" pitchFamily="34" charset="0"/>
                <a:ea typeface="Calibri" panose="020F0502020204030204" pitchFamily="34" charset="0"/>
                <a:cs typeface="Calibri" panose="020F0502020204030204" pitchFamily="34" charset="0"/>
              </a:rPr>
              <a:t>Simon </a:t>
            </a:r>
            <a:r>
              <a:rPr lang="fi-FI" sz="1800" dirty="0" err="1">
                <a:effectLst/>
                <a:latin typeface="Calibri" panose="020F0502020204030204" pitchFamily="34" charset="0"/>
                <a:ea typeface="Calibri" panose="020F0502020204030204" pitchFamily="34" charset="0"/>
                <a:cs typeface="Calibri" panose="020F0502020204030204" pitchFamily="34" charset="0"/>
              </a:rPr>
              <a:t>Gaultier</a:t>
            </a:r>
            <a:br>
              <a:rPr lang="fi-FI" sz="1800" dirty="0">
                <a:latin typeface="Calibri" panose="020F0502020204030204" pitchFamily="34" charset="0"/>
                <a:ea typeface="Calibri" panose="020F0502020204030204" pitchFamily="34" charset="0"/>
                <a:cs typeface="Calibri" panose="020F0502020204030204" pitchFamily="34" charset="0"/>
              </a:rPr>
            </a:br>
            <a:r>
              <a:rPr lang="fi-FI" sz="1800" dirty="0">
                <a:effectLst/>
                <a:latin typeface="Calibri" panose="020F0502020204030204" pitchFamily="34" charset="0"/>
                <a:ea typeface="Calibri" panose="020F0502020204030204" pitchFamily="34" charset="0"/>
                <a:cs typeface="Calibri" panose="020F0502020204030204" pitchFamily="34" charset="0"/>
              </a:rPr>
              <a:t>Piia Lundberg</a:t>
            </a:r>
            <a:br>
              <a:rPr lang="fi-FI" sz="1800" dirty="0">
                <a:effectLst/>
                <a:latin typeface="Calibri" panose="020F0502020204030204" pitchFamily="34" charset="0"/>
                <a:ea typeface="Calibri" panose="020F0502020204030204" pitchFamily="34" charset="0"/>
                <a:cs typeface="Calibri" panose="020F0502020204030204" pitchFamily="34" charset="0"/>
              </a:rPr>
            </a:br>
            <a:r>
              <a:rPr lang="fi-FI" sz="1800" dirty="0">
                <a:effectLst/>
                <a:latin typeface="Calibri" panose="020F0502020204030204" pitchFamily="34" charset="0"/>
                <a:ea typeface="Calibri" panose="020F0502020204030204" pitchFamily="34" charset="0"/>
                <a:cs typeface="Calibri" panose="020F0502020204030204" pitchFamily="34" charset="0"/>
              </a:rPr>
              <a:t>Miina Suutari</a:t>
            </a:r>
            <a:br>
              <a:rPr lang="fi-FI" sz="1800" dirty="0">
                <a:effectLst/>
                <a:latin typeface="Calibri" panose="020F0502020204030204" pitchFamily="34" charset="0"/>
                <a:ea typeface="Calibri" panose="020F0502020204030204" pitchFamily="34" charset="0"/>
                <a:cs typeface="Calibri" panose="020F0502020204030204" pitchFamily="34" charset="0"/>
              </a:rPr>
            </a:br>
            <a:r>
              <a:rPr lang="fi-FI" sz="1800" dirty="0">
                <a:effectLst/>
                <a:latin typeface="Calibri" panose="020F0502020204030204" pitchFamily="34" charset="0"/>
                <a:ea typeface="Calibri" panose="020F0502020204030204" pitchFamily="34" charset="0"/>
                <a:cs typeface="Calibri" panose="020F0502020204030204" pitchFamily="34" charset="0"/>
              </a:rPr>
              <a:t>Otso Ovaskainen</a:t>
            </a:r>
            <a:br>
              <a:rPr lang="fi-FI" sz="1800" dirty="0">
                <a:effectLst/>
                <a:latin typeface="Calibri" panose="020F0502020204030204" pitchFamily="34" charset="0"/>
                <a:ea typeface="Calibri" panose="020F0502020204030204" pitchFamily="34" charset="0"/>
                <a:cs typeface="Calibri" panose="020F0502020204030204" pitchFamily="34" charset="0"/>
              </a:rPr>
            </a:br>
            <a:r>
              <a:rPr lang="fi-FI" sz="1800" dirty="0">
                <a:latin typeface="Calibri" panose="020F0502020204030204" pitchFamily="34" charset="0"/>
                <a:cs typeface="Calibri" panose="020F0502020204030204" pitchFamily="34" charset="0"/>
              </a:rPr>
              <a:t>Veronika Laine</a:t>
            </a:r>
            <a:endParaRPr lang="en-US" sz="1800" dirty="0">
              <a:latin typeface="Calibri" panose="020F0502020204030204" pitchFamily="34" charset="0"/>
              <a:cs typeface="Calibri" panose="020F0502020204030204" pitchFamily="34" charset="0"/>
            </a:endParaRPr>
          </a:p>
          <a:p>
            <a:endParaRPr lang="en-FI" sz="2000" dirty="0"/>
          </a:p>
        </p:txBody>
      </p:sp>
      <p:pic>
        <p:nvPicPr>
          <p:cNvPr id="4" name="Picture 3">
            <a:extLst>
              <a:ext uri="{FF2B5EF4-FFF2-40B4-BE49-F238E27FC236}">
                <a16:creationId xmlns:a16="http://schemas.microsoft.com/office/drawing/2014/main" id="{AE5333E6-C5DF-4B47-894C-49D28884FAA4}"/>
              </a:ext>
            </a:extLst>
          </p:cNvPr>
          <p:cNvPicPr>
            <a:picLocks noChangeAspect="1"/>
          </p:cNvPicPr>
          <p:nvPr/>
        </p:nvPicPr>
        <p:blipFill rotWithShape="1">
          <a:blip r:embed="rId3"/>
          <a:srcRect l="6668"/>
          <a:stretch/>
        </p:blipFill>
        <p:spPr>
          <a:xfrm>
            <a:off x="-1491" y="10"/>
            <a:ext cx="4992560" cy="6857990"/>
          </a:xfrm>
          <a:prstGeom prst="rect">
            <a:avLst/>
          </a:prstGeom>
          <a:effectLst/>
        </p:spPr>
      </p:pic>
      <p:pic>
        <p:nvPicPr>
          <p:cNvPr id="5" name="Picture 14">
            <a:extLst>
              <a:ext uri="{FF2B5EF4-FFF2-40B4-BE49-F238E27FC236}">
                <a16:creationId xmlns:a16="http://schemas.microsoft.com/office/drawing/2014/main" id="{A383B686-2E90-F22B-31A9-177746D6E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436" y="5443538"/>
            <a:ext cx="2409020" cy="1275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FCAEFC9B-269A-AA69-44EF-C81813376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0864" y="5120640"/>
            <a:ext cx="1781992" cy="1519102"/>
          </a:xfrm>
          <a:prstGeom prst="rect">
            <a:avLst/>
          </a:prstGeom>
        </p:spPr>
      </p:pic>
      <p:pic>
        <p:nvPicPr>
          <p:cNvPr id="8" name="Picture 7">
            <a:extLst>
              <a:ext uri="{FF2B5EF4-FFF2-40B4-BE49-F238E27FC236}">
                <a16:creationId xmlns:a16="http://schemas.microsoft.com/office/drawing/2014/main" id="{F9D9C834-4E84-35AF-A1B6-520807E76F1F}"/>
              </a:ext>
            </a:extLst>
          </p:cNvPr>
          <p:cNvPicPr>
            <a:picLocks noChangeAspect="1"/>
          </p:cNvPicPr>
          <p:nvPr/>
        </p:nvPicPr>
        <p:blipFill rotWithShape="1">
          <a:blip r:embed="rId6"/>
          <a:srcRect l="46759" t="51302" b="18620"/>
          <a:stretch/>
        </p:blipFill>
        <p:spPr>
          <a:xfrm>
            <a:off x="10525881" y="376446"/>
            <a:ext cx="1488951" cy="1495425"/>
          </a:xfrm>
          <a:prstGeom prst="rect">
            <a:avLst/>
          </a:prstGeom>
        </p:spPr>
      </p:pic>
      <p:pic>
        <p:nvPicPr>
          <p:cNvPr id="2050" name="Picture 2">
            <a:extLst>
              <a:ext uri="{FF2B5EF4-FFF2-40B4-BE49-F238E27FC236}">
                <a16:creationId xmlns:a16="http://schemas.microsoft.com/office/drawing/2014/main" id="{59E6C105-F09B-60F7-3520-66901B6407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3947" y="4752503"/>
            <a:ext cx="2314490" cy="188723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AF78D47-B9DD-DC43-0235-40A41C7C5CA8}"/>
              </a:ext>
            </a:extLst>
          </p:cNvPr>
          <p:cNvSpPr/>
          <p:nvPr/>
        </p:nvSpPr>
        <p:spPr>
          <a:xfrm>
            <a:off x="11450287" y="1622849"/>
            <a:ext cx="564545" cy="186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052" name="Picture 4">
            <a:extLst>
              <a:ext uri="{FF2B5EF4-FFF2-40B4-BE49-F238E27FC236}">
                <a16:creationId xmlns:a16="http://schemas.microsoft.com/office/drawing/2014/main" id="{997D23B5-9759-415F-2CD4-15194D8AC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4450" y="5686323"/>
            <a:ext cx="2615680" cy="8644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miling for the camera&#10;&#10;Description automatically generated with low confidence">
            <a:extLst>
              <a:ext uri="{FF2B5EF4-FFF2-40B4-BE49-F238E27FC236}">
                <a16:creationId xmlns:a16="http://schemas.microsoft.com/office/drawing/2014/main" id="{B0CB2FE9-6CC6-4F2F-0FEC-FA42503CBE2B}"/>
              </a:ext>
            </a:extLst>
          </p:cNvPr>
          <p:cNvPicPr>
            <a:picLocks noChangeAspect="1"/>
          </p:cNvPicPr>
          <p:nvPr/>
        </p:nvPicPr>
        <p:blipFill>
          <a:blip r:embed="rId9"/>
          <a:stretch>
            <a:fillRect/>
          </a:stretch>
        </p:blipFill>
        <p:spPr>
          <a:xfrm>
            <a:off x="10430620" y="449016"/>
            <a:ext cx="1513636" cy="1519102"/>
          </a:xfrm>
          <a:prstGeom prst="rect">
            <a:avLst/>
          </a:prstGeom>
        </p:spPr>
      </p:pic>
    </p:spTree>
    <p:extLst>
      <p:ext uri="{BB962C8B-B14F-4D97-AF65-F5344CB8AC3E}">
        <p14:creationId xmlns:p14="http://schemas.microsoft.com/office/powerpoint/2010/main" val="247291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9761"/>
            <a:ext cx="10515600" cy="1325563"/>
          </a:xfrm>
        </p:spPr>
        <p:txBody>
          <a:bodyPr/>
          <a:lstStyle/>
          <a:p>
            <a:r>
              <a:rPr lang="fi-FI" dirty="0" err="1"/>
              <a:t>Geographical</a:t>
            </a:r>
            <a:r>
              <a:rPr lang="fi-FI" dirty="0"/>
              <a:t> </a:t>
            </a:r>
            <a:r>
              <a:rPr lang="fi-FI" dirty="0" err="1"/>
              <a:t>range</a:t>
            </a:r>
            <a:r>
              <a:rPr lang="fi-FI" dirty="0"/>
              <a:t> </a:t>
            </a:r>
            <a:r>
              <a:rPr lang="fi-FI" dirty="0" err="1"/>
              <a:t>size</a:t>
            </a:r>
            <a:br>
              <a:rPr lang="fi-FI" dirty="0">
                <a:cs typeface="Calibri Light"/>
              </a:rPr>
            </a:br>
            <a:r>
              <a:rPr lang="fi-FI" dirty="0">
                <a:cs typeface="Calibri Light"/>
              </a:rPr>
              <a:t>           </a:t>
            </a:r>
            <a:r>
              <a:rPr lang="fi-FI" dirty="0"/>
              <a:t>– and </a:t>
            </a:r>
            <a:r>
              <a:rPr lang="fi-FI" dirty="0" err="1"/>
              <a:t>why</a:t>
            </a:r>
            <a:r>
              <a:rPr lang="fi-FI" dirty="0"/>
              <a:t> </a:t>
            </a:r>
            <a:r>
              <a:rPr lang="fi-FI" dirty="0" err="1"/>
              <a:t>does</a:t>
            </a:r>
            <a:r>
              <a:rPr lang="fi-FI" dirty="0"/>
              <a:t> it </a:t>
            </a:r>
            <a:r>
              <a:rPr lang="fi-FI" dirty="0" err="1"/>
              <a:t>matter</a:t>
            </a:r>
            <a:r>
              <a:rPr lang="fi-FI" dirty="0"/>
              <a:t>?</a:t>
            </a:r>
          </a:p>
        </p:txBody>
      </p:sp>
      <p:sp>
        <p:nvSpPr>
          <p:cNvPr id="3" name="Content Placeholder 2"/>
          <p:cNvSpPr>
            <a:spLocks noGrp="1"/>
          </p:cNvSpPr>
          <p:nvPr>
            <p:ph idx="1"/>
          </p:nvPr>
        </p:nvSpPr>
        <p:spPr>
          <a:xfrm>
            <a:off x="838200" y="2124634"/>
            <a:ext cx="10515600" cy="4052329"/>
          </a:xfrm>
        </p:spPr>
        <p:txBody>
          <a:bodyPr vert="horz" lIns="91440" tIns="45720" rIns="91440" bIns="45720" rtlCol="0" anchor="t">
            <a:normAutofit/>
          </a:bodyPr>
          <a:lstStyle/>
          <a:p>
            <a:r>
              <a:rPr lang="en-US" b="1" dirty="0" err="1">
                <a:ea typeface="+mn-lt"/>
                <a:cs typeface="+mn-lt"/>
              </a:rPr>
              <a:t>Området</a:t>
            </a:r>
            <a:r>
              <a:rPr lang="en-US" b="1" dirty="0">
                <a:ea typeface="+mn-lt"/>
                <a:cs typeface="+mn-lt"/>
              </a:rPr>
              <a:t> var </a:t>
            </a:r>
            <a:r>
              <a:rPr lang="en-US" b="1" dirty="0" err="1">
                <a:ea typeface="+mn-lt"/>
                <a:cs typeface="+mn-lt"/>
              </a:rPr>
              <a:t>en</a:t>
            </a:r>
            <a:r>
              <a:rPr lang="en-US" b="1" dirty="0">
                <a:ea typeface="+mn-lt"/>
                <a:cs typeface="+mn-lt"/>
              </a:rPr>
              <a:t> art </a:t>
            </a:r>
            <a:r>
              <a:rPr lang="en-US" b="1" dirty="0" err="1">
                <a:ea typeface="+mn-lt"/>
                <a:cs typeface="+mn-lt"/>
              </a:rPr>
              <a:t>förekommer</a:t>
            </a:r>
            <a:endParaRPr lang="en-US" b="1" dirty="0">
              <a:ea typeface="+mn-lt"/>
              <a:cs typeface="+mn-lt"/>
            </a:endParaRPr>
          </a:p>
          <a:p>
            <a:r>
              <a:rPr lang="en-US" dirty="0">
                <a:ea typeface="+mn-lt"/>
                <a:cs typeface="+mn-lt"/>
              </a:rPr>
              <a:t>Biogeographic variable used to determine population abundance </a:t>
            </a:r>
            <a:r>
              <a:rPr lang="en-US" dirty="0">
                <a:latin typeface="Calibri" panose="020F0502020204030204" pitchFamily="34" charset="0"/>
                <a:ea typeface="+mn-lt"/>
                <a:cs typeface="Calibri" panose="020F0502020204030204" pitchFamily="34" charset="0"/>
              </a:rPr>
              <a:t>and survival</a:t>
            </a:r>
          </a:p>
          <a:p>
            <a:r>
              <a:rPr lang="en-US" dirty="0">
                <a:latin typeface="Calibri" panose="020F0502020204030204" pitchFamily="34" charset="0"/>
                <a:ea typeface="Times New Roman" panose="02020603050405020304" pitchFamily="18" charset="0"/>
                <a:cs typeface="Calibri" panose="020F0502020204030204" pitchFamily="34" charset="0"/>
              </a:rPr>
              <a:t>S</a:t>
            </a:r>
            <a:r>
              <a:rPr lang="en-US" dirty="0">
                <a:effectLst/>
                <a:latin typeface="Calibri" panose="020F0502020204030204" pitchFamily="34" charset="0"/>
                <a:ea typeface="Times New Roman" panose="02020603050405020304" pitchFamily="18" charset="0"/>
                <a:cs typeface="Calibri" panose="020F0502020204030204" pitchFamily="34" charset="0"/>
              </a:rPr>
              <a:t>trong predictor of extinction risk</a:t>
            </a:r>
          </a:p>
          <a:p>
            <a:r>
              <a:rPr lang="en-US" dirty="0">
                <a:latin typeface="Calibri" panose="020F0502020204030204" pitchFamily="34" charset="0"/>
                <a:cs typeface="Calibri" panose="020F0502020204030204" pitchFamily="34" charset="0"/>
              </a:rPr>
              <a:t>Bats are widespread but ranges of species varies </a:t>
            </a:r>
            <a:r>
              <a:rPr lang="en-US" dirty="0">
                <a:cs typeface="Calibri"/>
              </a:rPr>
              <a:t>a lot</a:t>
            </a:r>
          </a:p>
        </p:txBody>
      </p:sp>
      <p:pic>
        <p:nvPicPr>
          <p:cNvPr id="1026" name="Picture 2" descr="Tadarida teniotis">
            <a:extLst>
              <a:ext uri="{FF2B5EF4-FFF2-40B4-BE49-F238E27FC236}">
                <a16:creationId xmlns:a16="http://schemas.microsoft.com/office/drawing/2014/main" id="{E6DF6714-78AB-B384-377A-EF1F6BA2B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2" y="5290148"/>
            <a:ext cx="2265243" cy="1510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tribution map of Tadarida teniotis">
            <a:extLst>
              <a:ext uri="{FF2B5EF4-FFF2-40B4-BE49-F238E27FC236}">
                <a16:creationId xmlns:a16="http://schemas.microsoft.com/office/drawing/2014/main" id="{940060AE-50A0-58A6-02A5-D2D2167CE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578" y="5290148"/>
            <a:ext cx="1536426" cy="15101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17D9AB-6222-F005-FB27-BD7CBE455223}"/>
              </a:ext>
            </a:extLst>
          </p:cNvPr>
          <p:cNvSpPr txBox="1"/>
          <p:nvPr/>
        </p:nvSpPr>
        <p:spPr>
          <a:xfrm>
            <a:off x="9288448" y="4916972"/>
            <a:ext cx="2903552" cy="369332"/>
          </a:xfrm>
          <a:prstGeom prst="rect">
            <a:avLst/>
          </a:prstGeom>
          <a:noFill/>
        </p:spPr>
        <p:txBody>
          <a:bodyPr wrap="none" rtlCol="0">
            <a:spAutoFit/>
          </a:bodyPr>
          <a:lstStyle/>
          <a:p>
            <a:r>
              <a:rPr lang="en-FI" dirty="0"/>
              <a:t>Photos and maps: EUROBATS</a:t>
            </a:r>
          </a:p>
        </p:txBody>
      </p:sp>
      <p:pic>
        <p:nvPicPr>
          <p:cNvPr id="1040" name="Picture 16" descr="Plecotus auritus">
            <a:extLst>
              <a:ext uri="{FF2B5EF4-FFF2-40B4-BE49-F238E27FC236}">
                <a16:creationId xmlns:a16="http://schemas.microsoft.com/office/drawing/2014/main" id="{DB0572A8-0761-969A-48DC-877C247E6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148" y="5286304"/>
            <a:ext cx="2155169" cy="15140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istribution map of Plecotus auritus">
            <a:extLst>
              <a:ext uri="{FF2B5EF4-FFF2-40B4-BE49-F238E27FC236}">
                <a16:creationId xmlns:a16="http://schemas.microsoft.com/office/drawing/2014/main" id="{2880E806-8B63-AB92-23FF-DC55D11F2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243" y="5288395"/>
            <a:ext cx="1531550" cy="151191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istribution map of Myotis blythii">
            <a:extLst>
              <a:ext uri="{FF2B5EF4-FFF2-40B4-BE49-F238E27FC236}">
                <a16:creationId xmlns:a16="http://schemas.microsoft.com/office/drawing/2014/main" id="{51974312-C1AC-4413-EA1D-573E14E25F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7988" y="5286304"/>
            <a:ext cx="1531550" cy="15119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yotis blythii">
            <a:extLst>
              <a:ext uri="{FF2B5EF4-FFF2-40B4-BE49-F238E27FC236}">
                <a16:creationId xmlns:a16="http://schemas.microsoft.com/office/drawing/2014/main" id="{E02181DD-FCF5-1A9B-374B-FCD2572A0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6480" y="5283018"/>
            <a:ext cx="2422410" cy="1514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8443B5-BD22-37B7-3095-D79604792ABF}"/>
              </a:ext>
            </a:extLst>
          </p:cNvPr>
          <p:cNvSpPr txBox="1"/>
          <p:nvPr/>
        </p:nvSpPr>
        <p:spPr>
          <a:xfrm>
            <a:off x="8141732" y="6459793"/>
            <a:ext cx="1245597" cy="338554"/>
          </a:xfrm>
          <a:prstGeom prst="rect">
            <a:avLst/>
          </a:prstGeom>
          <a:noFill/>
        </p:spPr>
        <p:txBody>
          <a:bodyPr wrap="none" rtlCol="0">
            <a:spAutoFit/>
          </a:bodyPr>
          <a:lstStyle/>
          <a:p>
            <a:r>
              <a:rPr lang="en-FI" sz="1600" i="1" dirty="0">
                <a:solidFill>
                  <a:schemeClr val="bg1"/>
                </a:solidFill>
              </a:rPr>
              <a:t>Myotis kuhlii</a:t>
            </a:r>
          </a:p>
        </p:txBody>
      </p:sp>
      <p:sp>
        <p:nvSpPr>
          <p:cNvPr id="5" name="TextBox 4">
            <a:extLst>
              <a:ext uri="{FF2B5EF4-FFF2-40B4-BE49-F238E27FC236}">
                <a16:creationId xmlns:a16="http://schemas.microsoft.com/office/drawing/2014/main" id="{50EA589B-A9B3-F380-0B2C-2EFAB1F7FE04}"/>
              </a:ext>
            </a:extLst>
          </p:cNvPr>
          <p:cNvSpPr txBox="1"/>
          <p:nvPr/>
        </p:nvSpPr>
        <p:spPr>
          <a:xfrm>
            <a:off x="4142798" y="5283018"/>
            <a:ext cx="1508618" cy="615553"/>
          </a:xfrm>
          <a:prstGeom prst="rect">
            <a:avLst/>
          </a:prstGeom>
          <a:noFill/>
        </p:spPr>
        <p:txBody>
          <a:bodyPr wrap="none" rtlCol="0">
            <a:spAutoFit/>
          </a:bodyPr>
          <a:lstStyle/>
          <a:p>
            <a:r>
              <a:rPr lang="en-FI" sz="1600" i="1" dirty="0">
                <a:solidFill>
                  <a:schemeClr val="bg1"/>
                </a:solidFill>
              </a:rPr>
              <a:t>Plecotus auritus</a:t>
            </a:r>
          </a:p>
          <a:p>
            <a:endParaRPr lang="en-FI" dirty="0"/>
          </a:p>
        </p:txBody>
      </p:sp>
      <p:sp>
        <p:nvSpPr>
          <p:cNvPr id="6" name="TextBox 5">
            <a:extLst>
              <a:ext uri="{FF2B5EF4-FFF2-40B4-BE49-F238E27FC236}">
                <a16:creationId xmlns:a16="http://schemas.microsoft.com/office/drawing/2014/main" id="{401C8AF2-DF69-5B29-4B5E-184FF01E2403}"/>
              </a:ext>
            </a:extLst>
          </p:cNvPr>
          <p:cNvSpPr txBox="1"/>
          <p:nvPr/>
        </p:nvSpPr>
        <p:spPr>
          <a:xfrm>
            <a:off x="14745" y="6459793"/>
            <a:ext cx="1577291" cy="615553"/>
          </a:xfrm>
          <a:prstGeom prst="rect">
            <a:avLst/>
          </a:prstGeom>
          <a:noFill/>
        </p:spPr>
        <p:txBody>
          <a:bodyPr wrap="none" rtlCol="0">
            <a:spAutoFit/>
          </a:bodyPr>
          <a:lstStyle/>
          <a:p>
            <a:r>
              <a:rPr lang="en-GB" sz="1600" b="0" i="1" dirty="0" err="1">
                <a:solidFill>
                  <a:schemeClr val="bg1"/>
                </a:solidFill>
                <a:effectLst/>
                <a:latin typeface="Calibri" panose="020F0502020204030204" pitchFamily="34" charset="0"/>
                <a:cs typeface="Calibri" panose="020F0502020204030204" pitchFamily="34" charset="0"/>
              </a:rPr>
              <a:t>Tadarida</a:t>
            </a:r>
            <a:r>
              <a:rPr lang="en-GB" sz="1600" b="0" i="1" dirty="0">
                <a:solidFill>
                  <a:schemeClr val="bg1"/>
                </a:solidFill>
                <a:effectLst/>
                <a:latin typeface="Calibri" panose="020F0502020204030204" pitchFamily="34" charset="0"/>
                <a:cs typeface="Calibri" panose="020F0502020204030204" pitchFamily="34" charset="0"/>
              </a:rPr>
              <a:t> </a:t>
            </a:r>
            <a:r>
              <a:rPr lang="en-GB" sz="1600" b="0" i="1" dirty="0" err="1">
                <a:solidFill>
                  <a:schemeClr val="bg1"/>
                </a:solidFill>
                <a:effectLst/>
                <a:latin typeface="Calibri" panose="020F0502020204030204" pitchFamily="34" charset="0"/>
                <a:cs typeface="Calibri" panose="020F0502020204030204" pitchFamily="34" charset="0"/>
              </a:rPr>
              <a:t>teniotis</a:t>
            </a:r>
            <a:endParaRPr lang="en-GB" sz="1600" b="0" i="1" dirty="0">
              <a:solidFill>
                <a:schemeClr val="bg1"/>
              </a:solidFill>
              <a:effectLst/>
              <a:latin typeface="Calibri" panose="020F0502020204030204" pitchFamily="34" charset="0"/>
              <a:cs typeface="Calibri" panose="020F0502020204030204" pitchFamily="34" charset="0"/>
            </a:endParaRPr>
          </a:p>
          <a:p>
            <a:endParaRPr lang="en-FI" dirty="0"/>
          </a:p>
        </p:txBody>
      </p:sp>
    </p:spTree>
    <p:extLst>
      <p:ext uri="{BB962C8B-B14F-4D97-AF65-F5344CB8AC3E}">
        <p14:creationId xmlns:p14="http://schemas.microsoft.com/office/powerpoint/2010/main" val="2050929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6405-0ABD-9602-B80C-7231B56250E5}"/>
              </a:ext>
            </a:extLst>
          </p:cNvPr>
          <p:cNvSpPr>
            <a:spLocks noGrp="1"/>
          </p:cNvSpPr>
          <p:nvPr>
            <p:ph type="title"/>
          </p:nvPr>
        </p:nvSpPr>
        <p:spPr/>
        <p:txBody>
          <a:bodyPr/>
          <a:lstStyle/>
          <a:p>
            <a:r>
              <a:rPr lang="en-FI" dirty="0"/>
              <a:t>Rapoport’s rule</a:t>
            </a:r>
          </a:p>
        </p:txBody>
      </p:sp>
      <p:sp>
        <p:nvSpPr>
          <p:cNvPr id="3" name="Content Placeholder 2">
            <a:extLst>
              <a:ext uri="{FF2B5EF4-FFF2-40B4-BE49-F238E27FC236}">
                <a16:creationId xmlns:a16="http://schemas.microsoft.com/office/drawing/2014/main" id="{1CFA472F-213B-E01B-EE8C-2C639FD193F1}"/>
              </a:ext>
            </a:extLst>
          </p:cNvPr>
          <p:cNvSpPr>
            <a:spLocks noGrp="1"/>
          </p:cNvSpPr>
          <p:nvPr>
            <p:ph idx="1"/>
          </p:nvPr>
        </p:nvSpPr>
        <p:spPr>
          <a:xfrm>
            <a:off x="838200" y="1690688"/>
            <a:ext cx="10515600" cy="4486275"/>
          </a:xfrm>
        </p:spPr>
        <p:txBody>
          <a:bodyPr vert="horz" lIns="91440" tIns="45720" rIns="91440" bIns="45720" rtlCol="0" anchor="t">
            <a:normAutofit/>
          </a:bodyPr>
          <a:lstStyle/>
          <a:p>
            <a:pPr marL="0" indent="0">
              <a:buNone/>
            </a:pPr>
            <a:r>
              <a:rPr lang="en-GB" dirty="0">
                <a:solidFill>
                  <a:srgbClr val="202020"/>
                </a:solidFill>
                <a:latin typeface="Calibri" panose="020F0502020204030204" pitchFamily="34" charset="0"/>
                <a:cs typeface="Calibri" panose="020F0502020204030204" pitchFamily="34" charset="0"/>
              </a:rPr>
              <a:t> = </a:t>
            </a:r>
            <a:r>
              <a:rPr lang="en-GB" dirty="0" err="1">
                <a:solidFill>
                  <a:srgbClr val="202020"/>
                </a:solidFill>
                <a:latin typeface="Calibri" panose="020F0502020204030204" pitchFamily="34" charset="0"/>
                <a:cs typeface="Calibri" panose="020F0502020204030204" pitchFamily="34" charset="0"/>
              </a:rPr>
              <a:t>Arternas</a:t>
            </a:r>
            <a:r>
              <a:rPr lang="en-GB" dirty="0">
                <a:solidFill>
                  <a:srgbClr val="202020"/>
                </a:solidFill>
                <a:latin typeface="Calibri" panose="020F0502020204030204" pitchFamily="34" charset="0"/>
                <a:cs typeface="Calibri" panose="020F0502020204030204" pitchFamily="34" charset="0"/>
              </a:rPr>
              <a:t> </a:t>
            </a:r>
            <a:r>
              <a:rPr lang="en-GB" dirty="0" err="1">
                <a:solidFill>
                  <a:srgbClr val="202020"/>
                </a:solidFill>
                <a:latin typeface="Calibri" panose="020F0502020204030204" pitchFamily="34" charset="0"/>
                <a:cs typeface="Calibri" panose="020F0502020204030204" pitchFamily="34" charset="0"/>
              </a:rPr>
              <a:t>geografiska</a:t>
            </a:r>
            <a:r>
              <a:rPr lang="en-GB" dirty="0">
                <a:solidFill>
                  <a:srgbClr val="202020"/>
                </a:solidFill>
                <a:latin typeface="Calibri" panose="020F0502020204030204" pitchFamily="34" charset="0"/>
                <a:cs typeface="Calibri" panose="020F0502020204030204" pitchFamily="34" charset="0"/>
              </a:rPr>
              <a:t> </a:t>
            </a:r>
            <a:r>
              <a:rPr lang="en-GB" dirty="0" err="1">
                <a:solidFill>
                  <a:srgbClr val="202020"/>
                </a:solidFill>
                <a:latin typeface="Calibri" panose="020F0502020204030204" pitchFamily="34" charset="0"/>
                <a:cs typeface="Calibri" panose="020F0502020204030204" pitchFamily="34" charset="0"/>
              </a:rPr>
              <a:t>utbredningsområde</a:t>
            </a:r>
            <a:r>
              <a:rPr lang="en-GB" dirty="0">
                <a:solidFill>
                  <a:srgbClr val="202020"/>
                </a:solidFill>
                <a:latin typeface="Calibri" panose="020F0502020204030204" pitchFamily="34" charset="0"/>
                <a:cs typeface="Calibri" panose="020F0502020204030204" pitchFamily="34" charset="0"/>
              </a:rPr>
              <a:t> </a:t>
            </a:r>
            <a:r>
              <a:rPr lang="en-GB" dirty="0" err="1">
                <a:solidFill>
                  <a:srgbClr val="202020"/>
                </a:solidFill>
                <a:latin typeface="Calibri" panose="020F0502020204030204" pitchFamily="34" charset="0"/>
                <a:cs typeface="Calibri" panose="020F0502020204030204" pitchFamily="34" charset="0"/>
              </a:rPr>
              <a:t>ökar</a:t>
            </a:r>
            <a:r>
              <a:rPr lang="en-GB" dirty="0">
                <a:solidFill>
                  <a:srgbClr val="202020"/>
                </a:solidFill>
                <a:latin typeface="Calibri" panose="020F0502020204030204" pitchFamily="34" charset="0"/>
                <a:cs typeface="Calibri" panose="020F0502020204030204" pitchFamily="34" charset="0"/>
              </a:rPr>
              <a:t> </a:t>
            </a:r>
            <a:r>
              <a:rPr lang="en-GB" dirty="0" err="1">
                <a:solidFill>
                  <a:srgbClr val="202020"/>
                </a:solidFill>
                <a:latin typeface="Calibri" panose="020F0502020204030204" pitchFamily="34" charset="0"/>
                <a:cs typeface="Calibri" panose="020F0502020204030204" pitchFamily="34" charset="0"/>
              </a:rPr>
              <a:t>på</a:t>
            </a:r>
            <a:r>
              <a:rPr lang="en-GB" dirty="0">
                <a:solidFill>
                  <a:srgbClr val="202020"/>
                </a:solidFill>
                <a:latin typeface="Calibri" panose="020F0502020204030204" pitchFamily="34" charset="0"/>
                <a:cs typeface="Calibri" panose="020F0502020204030204" pitchFamily="34" charset="0"/>
              </a:rPr>
              <a:t> </a:t>
            </a:r>
            <a:r>
              <a:rPr lang="en-GB" dirty="0" err="1">
                <a:solidFill>
                  <a:srgbClr val="202020"/>
                </a:solidFill>
                <a:latin typeface="Calibri" panose="020F0502020204030204" pitchFamily="34" charset="0"/>
                <a:cs typeface="Calibri" panose="020F0502020204030204" pitchFamily="34" charset="0"/>
              </a:rPr>
              <a:t>högre</a:t>
            </a:r>
            <a:r>
              <a:rPr lang="en-GB" dirty="0">
                <a:solidFill>
                  <a:srgbClr val="202020"/>
                </a:solidFill>
                <a:latin typeface="Calibri" panose="020F0502020204030204" pitchFamily="34" charset="0"/>
                <a:cs typeface="Calibri" panose="020F0502020204030204" pitchFamily="34" charset="0"/>
              </a:rPr>
              <a:t> </a:t>
            </a:r>
            <a:r>
              <a:rPr lang="en-GB" dirty="0" err="1">
                <a:solidFill>
                  <a:srgbClr val="202020"/>
                </a:solidFill>
                <a:latin typeface="Calibri" panose="020F0502020204030204" pitchFamily="34" charset="0"/>
                <a:cs typeface="Calibri" panose="020F0502020204030204" pitchFamily="34" charset="0"/>
              </a:rPr>
              <a:t>breddgrader</a:t>
            </a:r>
            <a:endParaRPr lang="en-FI" dirty="0">
              <a:latin typeface="Calibri" panose="020F0502020204030204" pitchFamily="34" charset="0"/>
              <a:cs typeface="Calibri" panose="020F0502020204030204" pitchFamily="34" charset="0"/>
            </a:endParaRPr>
          </a:p>
        </p:txBody>
      </p:sp>
      <p:pic>
        <p:nvPicPr>
          <p:cNvPr id="4" name="Picture 4" descr="Map&#10;&#10;Description automatically generated">
            <a:extLst>
              <a:ext uri="{FF2B5EF4-FFF2-40B4-BE49-F238E27FC236}">
                <a16:creationId xmlns:a16="http://schemas.microsoft.com/office/drawing/2014/main" id="{5B0C8BC3-C6DA-1B77-FD74-4F9C079DE579}"/>
              </a:ext>
            </a:extLst>
          </p:cNvPr>
          <p:cNvPicPr>
            <a:picLocks noChangeAspect="1"/>
          </p:cNvPicPr>
          <p:nvPr/>
        </p:nvPicPr>
        <p:blipFill>
          <a:blip r:embed="rId3"/>
          <a:stretch>
            <a:fillRect/>
          </a:stretch>
        </p:blipFill>
        <p:spPr>
          <a:xfrm>
            <a:off x="3070425" y="3292480"/>
            <a:ext cx="6051149" cy="3162300"/>
          </a:xfrm>
          <a:prstGeom prst="rect">
            <a:avLst/>
          </a:prstGeom>
        </p:spPr>
      </p:pic>
      <p:cxnSp>
        <p:nvCxnSpPr>
          <p:cNvPr id="8" name="Straight Connector 7">
            <a:extLst>
              <a:ext uri="{FF2B5EF4-FFF2-40B4-BE49-F238E27FC236}">
                <a16:creationId xmlns:a16="http://schemas.microsoft.com/office/drawing/2014/main" id="{471138A4-C499-40AE-EAC4-110F9CD2177C}"/>
              </a:ext>
            </a:extLst>
          </p:cNvPr>
          <p:cNvCxnSpPr>
            <a:cxnSpLocks/>
          </p:cNvCxnSpPr>
          <p:nvPr/>
        </p:nvCxnSpPr>
        <p:spPr>
          <a:xfrm flipH="1">
            <a:off x="2706753" y="4859339"/>
            <a:ext cx="66658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0B5A750-58EB-EA6A-FF96-C16B6D61D9DA}"/>
              </a:ext>
            </a:extLst>
          </p:cNvPr>
          <p:cNvCxnSpPr>
            <a:cxnSpLocks/>
          </p:cNvCxnSpPr>
          <p:nvPr/>
        </p:nvCxnSpPr>
        <p:spPr>
          <a:xfrm flipV="1">
            <a:off x="9972675" y="3243266"/>
            <a:ext cx="0" cy="145733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27BA21-EDA9-5BB8-12BF-DEA15B2393DA}"/>
              </a:ext>
            </a:extLst>
          </p:cNvPr>
          <p:cNvCxnSpPr>
            <a:cxnSpLocks/>
          </p:cNvCxnSpPr>
          <p:nvPr/>
        </p:nvCxnSpPr>
        <p:spPr>
          <a:xfrm>
            <a:off x="9982197" y="4924430"/>
            <a:ext cx="0" cy="1444622"/>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D5F8C8D-15DF-5525-8993-7BCCCE5790EC}"/>
              </a:ext>
            </a:extLst>
          </p:cNvPr>
          <p:cNvSpPr/>
          <p:nvPr/>
        </p:nvSpPr>
        <p:spPr>
          <a:xfrm>
            <a:off x="10650470" y="4626720"/>
            <a:ext cx="157157" cy="15716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A2A0B5E6-C6D5-55E2-26F4-4C98BC148BE7}"/>
              </a:ext>
            </a:extLst>
          </p:cNvPr>
          <p:cNvSpPr/>
          <p:nvPr/>
        </p:nvSpPr>
        <p:spPr>
          <a:xfrm>
            <a:off x="10521883" y="4102902"/>
            <a:ext cx="414332" cy="3730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5" name="Oval 24">
            <a:extLst>
              <a:ext uri="{FF2B5EF4-FFF2-40B4-BE49-F238E27FC236}">
                <a16:creationId xmlns:a16="http://schemas.microsoft.com/office/drawing/2014/main" id="{E609244F-11C6-79D3-DD38-DCCA13EF13A4}"/>
              </a:ext>
            </a:extLst>
          </p:cNvPr>
          <p:cNvSpPr/>
          <p:nvPr/>
        </p:nvSpPr>
        <p:spPr>
          <a:xfrm>
            <a:off x="10362513" y="3400424"/>
            <a:ext cx="733073" cy="56357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26" name="TextBox 25">
            <a:extLst>
              <a:ext uri="{FF2B5EF4-FFF2-40B4-BE49-F238E27FC236}">
                <a16:creationId xmlns:a16="http://schemas.microsoft.com/office/drawing/2014/main" id="{965D5F1A-127C-A06B-20FB-A31715CA0A5D}"/>
              </a:ext>
            </a:extLst>
          </p:cNvPr>
          <p:cNvSpPr txBox="1"/>
          <p:nvPr/>
        </p:nvSpPr>
        <p:spPr>
          <a:xfrm>
            <a:off x="1568487" y="4659258"/>
            <a:ext cx="922304" cy="369332"/>
          </a:xfrm>
          <a:prstGeom prst="rect">
            <a:avLst/>
          </a:prstGeom>
          <a:noFill/>
        </p:spPr>
        <p:txBody>
          <a:bodyPr wrap="none" rtlCol="0">
            <a:spAutoFit/>
          </a:bodyPr>
          <a:lstStyle/>
          <a:p>
            <a:r>
              <a:rPr lang="en-FI" dirty="0"/>
              <a:t>Equator</a:t>
            </a:r>
          </a:p>
        </p:txBody>
      </p:sp>
      <p:sp>
        <p:nvSpPr>
          <p:cNvPr id="27" name="TextBox 26">
            <a:extLst>
              <a:ext uri="{FF2B5EF4-FFF2-40B4-BE49-F238E27FC236}">
                <a16:creationId xmlns:a16="http://schemas.microsoft.com/office/drawing/2014/main" id="{7FA1BD6B-B21B-CBB6-5693-205301A131BD}"/>
              </a:ext>
            </a:extLst>
          </p:cNvPr>
          <p:cNvSpPr txBox="1"/>
          <p:nvPr/>
        </p:nvSpPr>
        <p:spPr>
          <a:xfrm>
            <a:off x="827310" y="3831614"/>
            <a:ext cx="2243115" cy="369332"/>
          </a:xfrm>
          <a:prstGeom prst="rect">
            <a:avLst/>
          </a:prstGeom>
          <a:noFill/>
        </p:spPr>
        <p:txBody>
          <a:bodyPr wrap="none" rtlCol="0">
            <a:spAutoFit/>
          </a:bodyPr>
          <a:lstStyle/>
          <a:p>
            <a:r>
              <a:rPr lang="en-FI" dirty="0"/>
              <a:t>Northern Hemisphere</a:t>
            </a:r>
          </a:p>
        </p:txBody>
      </p:sp>
      <p:sp>
        <p:nvSpPr>
          <p:cNvPr id="28" name="TextBox 27">
            <a:extLst>
              <a:ext uri="{FF2B5EF4-FFF2-40B4-BE49-F238E27FC236}">
                <a16:creationId xmlns:a16="http://schemas.microsoft.com/office/drawing/2014/main" id="{3F600D9F-B8BA-5FF6-6DD6-29A5296845DC}"/>
              </a:ext>
            </a:extLst>
          </p:cNvPr>
          <p:cNvSpPr txBox="1"/>
          <p:nvPr/>
        </p:nvSpPr>
        <p:spPr>
          <a:xfrm>
            <a:off x="823469" y="5461474"/>
            <a:ext cx="2241511" cy="369332"/>
          </a:xfrm>
          <a:prstGeom prst="rect">
            <a:avLst/>
          </a:prstGeom>
          <a:noFill/>
        </p:spPr>
        <p:txBody>
          <a:bodyPr wrap="none" rtlCol="0">
            <a:spAutoFit/>
          </a:bodyPr>
          <a:lstStyle/>
          <a:p>
            <a:r>
              <a:rPr lang="en-FI" dirty="0"/>
              <a:t>Southern Hemisphere</a:t>
            </a:r>
          </a:p>
        </p:txBody>
      </p:sp>
      <p:sp>
        <p:nvSpPr>
          <p:cNvPr id="5" name="TextBox 4">
            <a:extLst>
              <a:ext uri="{FF2B5EF4-FFF2-40B4-BE49-F238E27FC236}">
                <a16:creationId xmlns:a16="http://schemas.microsoft.com/office/drawing/2014/main" id="{AE478785-D821-D0DE-ED93-07B339020ABC}"/>
              </a:ext>
            </a:extLst>
          </p:cNvPr>
          <p:cNvSpPr txBox="1"/>
          <p:nvPr/>
        </p:nvSpPr>
        <p:spPr>
          <a:xfrm>
            <a:off x="4727194" y="6437316"/>
            <a:ext cx="2737609" cy="400110"/>
          </a:xfrm>
          <a:prstGeom prst="rect">
            <a:avLst/>
          </a:prstGeom>
          <a:noFill/>
        </p:spPr>
        <p:txBody>
          <a:bodyPr wrap="none" rtlCol="0">
            <a:spAutoFit/>
          </a:bodyPr>
          <a:lstStyle/>
          <a:p>
            <a:r>
              <a:rPr lang="en-FI" sz="2000" dirty="0">
                <a:solidFill>
                  <a:schemeClr val="accent2">
                    <a:lumMod val="75000"/>
                  </a:schemeClr>
                </a:solidFill>
              </a:rPr>
              <a:t>Distribution of bat fauna</a:t>
            </a:r>
          </a:p>
        </p:txBody>
      </p:sp>
    </p:spTree>
    <p:extLst>
      <p:ext uri="{BB962C8B-B14F-4D97-AF65-F5344CB8AC3E}">
        <p14:creationId xmlns:p14="http://schemas.microsoft.com/office/powerpoint/2010/main" val="2016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6FFB-523D-7BE8-CDC1-AB8E84F9ACD7}"/>
              </a:ext>
            </a:extLst>
          </p:cNvPr>
          <p:cNvSpPr>
            <a:spLocks noGrp="1"/>
          </p:cNvSpPr>
          <p:nvPr>
            <p:ph type="title"/>
          </p:nvPr>
        </p:nvSpPr>
        <p:spPr/>
        <p:txBody>
          <a:bodyPr/>
          <a:lstStyle/>
          <a:p>
            <a:r>
              <a:rPr lang="en-FI" dirty="0"/>
              <a:t>Rapoport’s rule</a:t>
            </a:r>
          </a:p>
        </p:txBody>
      </p:sp>
      <p:sp>
        <p:nvSpPr>
          <p:cNvPr id="3" name="Content Placeholder 2">
            <a:extLst>
              <a:ext uri="{FF2B5EF4-FFF2-40B4-BE49-F238E27FC236}">
                <a16:creationId xmlns:a16="http://schemas.microsoft.com/office/drawing/2014/main" id="{EBD2CA89-F650-9D24-A640-A088A1AF984B}"/>
              </a:ext>
            </a:extLst>
          </p:cNvPr>
          <p:cNvSpPr>
            <a:spLocks noGrp="1"/>
          </p:cNvSpPr>
          <p:nvPr>
            <p:ph idx="1"/>
          </p:nvPr>
        </p:nvSpPr>
        <p:spPr/>
        <p:txBody>
          <a:bodyPr/>
          <a:lstStyle/>
          <a:p>
            <a:r>
              <a:rPr lang="en-US" sz="2800" dirty="0">
                <a:cs typeface="Calibri"/>
                <a:sym typeface="Wingdings" panose="05000000000000000000" pitchFamily="2" charset="2"/>
              </a:rPr>
              <a:t>Stevens (1989) named the rule after Eduardo H. Rapoport, who had provided evidence for the pattern for subspecies </a:t>
            </a:r>
            <a:r>
              <a:rPr lang="en-US" dirty="0">
                <a:cs typeface="Calibri"/>
                <a:sym typeface="Wingdings" panose="05000000000000000000" pitchFamily="2" charset="2"/>
              </a:rPr>
              <a:t>of </a:t>
            </a:r>
            <a:r>
              <a:rPr lang="en-US" sz="2800" dirty="0">
                <a:cs typeface="Calibri"/>
                <a:sym typeface="Wingdings" panose="05000000000000000000" pitchFamily="2" charset="2"/>
              </a:rPr>
              <a:t>mammals (Rapoport 1975, 1982)</a:t>
            </a:r>
          </a:p>
          <a:p>
            <a:r>
              <a:rPr lang="en-US" sz="2800" dirty="0">
                <a:cs typeface="Calibri"/>
                <a:sym typeface="Wingdings" panose="05000000000000000000" pitchFamily="2" charset="2"/>
              </a:rPr>
              <a:t>Generally works out for </a:t>
            </a:r>
            <a:r>
              <a:rPr lang="en-US" sz="2800" b="1" dirty="0">
                <a:solidFill>
                  <a:schemeClr val="accent1"/>
                </a:solidFill>
                <a:cs typeface="Calibri"/>
                <a:sym typeface="Wingdings" panose="05000000000000000000" pitchFamily="2" charset="2"/>
              </a:rPr>
              <a:t>terrestrial animals</a:t>
            </a:r>
            <a:endParaRPr lang="en-GB" b="1" dirty="0">
              <a:solidFill>
                <a:schemeClr val="accent1"/>
              </a:solidFill>
            </a:endParaRPr>
          </a:p>
          <a:p>
            <a:endParaRPr lang="en-FI" dirty="0"/>
          </a:p>
          <a:p>
            <a:endParaRPr lang="en-FI" dirty="0"/>
          </a:p>
        </p:txBody>
      </p:sp>
      <p:sp>
        <p:nvSpPr>
          <p:cNvPr id="5" name="TextBox 4">
            <a:extLst>
              <a:ext uri="{FF2B5EF4-FFF2-40B4-BE49-F238E27FC236}">
                <a16:creationId xmlns:a16="http://schemas.microsoft.com/office/drawing/2014/main" id="{08E8FA7E-8000-56C7-11F3-DD162ED61913}"/>
              </a:ext>
            </a:extLst>
          </p:cNvPr>
          <p:cNvSpPr txBox="1"/>
          <p:nvPr/>
        </p:nvSpPr>
        <p:spPr>
          <a:xfrm>
            <a:off x="1797020" y="4323557"/>
            <a:ext cx="6100762" cy="553998"/>
          </a:xfrm>
          <a:prstGeom prst="rect">
            <a:avLst/>
          </a:prstGeom>
          <a:noFill/>
        </p:spPr>
        <p:txBody>
          <a:bodyPr wrap="square">
            <a:spAutoFit/>
          </a:bodyPr>
          <a:lstStyle/>
          <a:p>
            <a:r>
              <a:rPr lang="en-US" sz="3000" dirty="0">
                <a:cs typeface="Calibri"/>
                <a:sym typeface="Wingdings" panose="05000000000000000000" pitchFamily="2" charset="2"/>
              </a:rPr>
              <a:t>MEN VAD OM FLADDERMÖSSEN?</a:t>
            </a:r>
            <a:endParaRPr lang="en-FI" sz="3000" dirty="0"/>
          </a:p>
        </p:txBody>
      </p:sp>
      <p:pic>
        <p:nvPicPr>
          <p:cNvPr id="6" name="Picture 5">
            <a:extLst>
              <a:ext uri="{FF2B5EF4-FFF2-40B4-BE49-F238E27FC236}">
                <a16:creationId xmlns:a16="http://schemas.microsoft.com/office/drawing/2014/main" id="{503C16FF-8C0D-D7D0-1561-AD27A3706BC9}"/>
              </a:ext>
            </a:extLst>
          </p:cNvPr>
          <p:cNvPicPr>
            <a:picLocks noChangeAspect="1"/>
          </p:cNvPicPr>
          <p:nvPr/>
        </p:nvPicPr>
        <p:blipFill rotWithShape="1">
          <a:blip r:embed="rId3"/>
          <a:srcRect l="41466" t="35407" b="36907"/>
          <a:stretch/>
        </p:blipFill>
        <p:spPr>
          <a:xfrm>
            <a:off x="7291192" y="4001294"/>
            <a:ext cx="2853063" cy="2400300"/>
          </a:xfrm>
          <a:prstGeom prst="rect">
            <a:avLst/>
          </a:prstGeom>
        </p:spPr>
      </p:pic>
      <p:sp>
        <p:nvSpPr>
          <p:cNvPr id="7" name="Rectangle 6">
            <a:extLst>
              <a:ext uri="{FF2B5EF4-FFF2-40B4-BE49-F238E27FC236}">
                <a16:creationId xmlns:a16="http://schemas.microsoft.com/office/drawing/2014/main" id="{BFEDBEA1-819F-4C94-22E7-9848060FAFC2}"/>
              </a:ext>
            </a:extLst>
          </p:cNvPr>
          <p:cNvSpPr/>
          <p:nvPr/>
        </p:nvSpPr>
        <p:spPr>
          <a:xfrm>
            <a:off x="9215896" y="6000750"/>
            <a:ext cx="785813" cy="400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4007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599"/>
            <a:ext cx="6836927" cy="1322888"/>
          </a:xfrm>
        </p:spPr>
        <p:txBody>
          <a:bodyPr>
            <a:normAutofit/>
          </a:bodyPr>
          <a:lstStyle/>
          <a:p>
            <a:r>
              <a:rPr lang="fi-FI" b="1" dirty="0" err="1"/>
              <a:t>Vad</a:t>
            </a:r>
            <a:r>
              <a:rPr lang="fi-FI" b="1" dirty="0"/>
              <a:t> </a:t>
            </a:r>
            <a:r>
              <a:rPr lang="fi-FI" b="1" dirty="0" err="1"/>
              <a:t>om</a:t>
            </a:r>
            <a:r>
              <a:rPr lang="fi-FI" b="1" dirty="0"/>
              <a:t> </a:t>
            </a:r>
            <a:r>
              <a:rPr lang="fi-FI" b="1" dirty="0" err="1"/>
              <a:t>fladdermössen</a:t>
            </a:r>
            <a:r>
              <a:rPr lang="fi-FI" dirty="0"/>
              <a:t>?</a:t>
            </a:r>
          </a:p>
        </p:txBody>
      </p:sp>
      <p:sp>
        <p:nvSpPr>
          <p:cNvPr id="3" name="Content Placeholder 2"/>
          <p:cNvSpPr>
            <a:spLocks noGrp="1"/>
          </p:cNvSpPr>
          <p:nvPr>
            <p:ph idx="1"/>
          </p:nvPr>
        </p:nvSpPr>
        <p:spPr>
          <a:xfrm>
            <a:off x="1137034" y="2194101"/>
            <a:ext cx="6433805" cy="3908585"/>
          </a:xfrm>
        </p:spPr>
        <p:txBody>
          <a:bodyPr>
            <a:noAutofit/>
          </a:bodyPr>
          <a:lstStyle/>
          <a:p>
            <a:r>
              <a:rPr lang="en-US" dirty="0"/>
              <a:t>Bats differ from other mammal groups in various ways </a:t>
            </a:r>
            <a:br>
              <a:rPr lang="en-US" dirty="0"/>
            </a:br>
            <a:endParaRPr lang="en-US" dirty="0"/>
          </a:p>
          <a:p>
            <a:r>
              <a:rPr lang="fi-FI" dirty="0" err="1"/>
              <a:t>Ability</a:t>
            </a:r>
            <a:r>
              <a:rPr lang="fi-FI" dirty="0"/>
              <a:t> to </a:t>
            </a:r>
            <a:r>
              <a:rPr lang="fi-FI" dirty="0" err="1"/>
              <a:t>fly</a:t>
            </a:r>
            <a:r>
              <a:rPr lang="fi-FI" dirty="0"/>
              <a:t> </a:t>
            </a:r>
            <a:r>
              <a:rPr lang="fi-FI" dirty="0">
                <a:sym typeface="Wingdings" panose="05000000000000000000" pitchFamily="2" charset="2"/>
              </a:rPr>
              <a:t> </a:t>
            </a:r>
            <a:r>
              <a:rPr lang="fi-FI" dirty="0" err="1">
                <a:sym typeface="Wingdings" panose="05000000000000000000" pitchFamily="2" charset="2"/>
              </a:rPr>
              <a:t>highly</a:t>
            </a:r>
            <a:r>
              <a:rPr lang="fi-FI" dirty="0">
                <a:sym typeface="Wingdings" panose="05000000000000000000" pitchFamily="2" charset="2"/>
              </a:rPr>
              <a:t> mobile</a:t>
            </a:r>
            <a:br>
              <a:rPr lang="fi-FI" dirty="0">
                <a:sym typeface="Wingdings" panose="05000000000000000000" pitchFamily="2" charset="2"/>
              </a:rPr>
            </a:br>
            <a:endParaRPr lang="fi-FI" dirty="0">
              <a:sym typeface="Wingdings" panose="05000000000000000000" pitchFamily="2" charset="2"/>
            </a:endParaRPr>
          </a:p>
          <a:p>
            <a:r>
              <a:rPr lang="fi-FI" dirty="0"/>
              <a:t>Small </a:t>
            </a:r>
            <a:r>
              <a:rPr lang="fi-FI" dirty="0" err="1"/>
              <a:t>but</a:t>
            </a:r>
            <a:r>
              <a:rPr lang="fi-FI" dirty="0"/>
              <a:t> long-</a:t>
            </a:r>
            <a:r>
              <a:rPr lang="fi-FI" dirty="0" err="1"/>
              <a:t>living</a:t>
            </a:r>
            <a:r>
              <a:rPr lang="fi-FI" dirty="0"/>
              <a:t> </a:t>
            </a:r>
            <a:r>
              <a:rPr lang="fi-FI" dirty="0" err="1"/>
              <a:t>mammals</a:t>
            </a:r>
            <a:r>
              <a:rPr lang="fi-FI" dirty="0"/>
              <a:t> </a:t>
            </a:r>
          </a:p>
          <a:p>
            <a:pPr lvl="2">
              <a:buFont typeface="Wingdings" panose="05000000000000000000" pitchFamily="2" charset="2"/>
              <a:buChar char="à"/>
            </a:pPr>
            <a:r>
              <a:rPr lang="en-GB" sz="2800" dirty="0"/>
              <a:t>Winter </a:t>
            </a:r>
            <a:r>
              <a:rPr lang="en-US" sz="2800" dirty="0"/>
              <a:t>presents a critical bottleneck for temperate bats</a:t>
            </a:r>
          </a:p>
          <a:p>
            <a:pPr marL="914400" lvl="2" indent="0">
              <a:buNone/>
            </a:pPr>
            <a:r>
              <a:rPr lang="en-US" sz="2800" dirty="0">
                <a:sym typeface="Wingdings" panose="05000000000000000000" pitchFamily="2" charset="2"/>
              </a:rPr>
              <a:t> </a:t>
            </a:r>
            <a:r>
              <a:rPr lang="fi-FI" sz="2800" dirty="0" err="1"/>
              <a:t>Hibernation</a:t>
            </a:r>
            <a:endParaRPr lang="fi-FI" sz="2800" dirty="0"/>
          </a:p>
        </p:txBody>
      </p:sp>
      <p:pic>
        <p:nvPicPr>
          <p:cNvPr id="5" name="Picture 4" descr="Diagram&#10;&#10;Description automatically generated with medium confidence"/>
          <p:cNvPicPr>
            <a:picLocks noChangeAspect="1"/>
          </p:cNvPicPr>
          <p:nvPr/>
        </p:nvPicPr>
        <p:blipFill rotWithShape="1">
          <a:blip r:embed="rId3"/>
          <a:srcRect l="43519" t="37891" b="42447"/>
          <a:stretch/>
        </p:blipFill>
        <p:spPr>
          <a:xfrm>
            <a:off x="9146850" y="1897234"/>
            <a:ext cx="2206950" cy="1365824"/>
          </a:xfrm>
          <a:prstGeom prst="rect">
            <a:avLst/>
          </a:prstGeom>
        </p:spPr>
      </p:pic>
      <p:pic>
        <p:nvPicPr>
          <p:cNvPr id="4" name="Picture 3" descr="Logo, company name&#10;&#10;Description automatically generated"/>
          <p:cNvPicPr>
            <a:picLocks noChangeAspect="1"/>
          </p:cNvPicPr>
          <p:nvPr/>
        </p:nvPicPr>
        <p:blipFill rotWithShape="1">
          <a:blip r:embed="rId4"/>
          <a:srcRect l="47222" t="62500" b="11731"/>
          <a:stretch/>
        </p:blipFill>
        <p:spPr>
          <a:xfrm>
            <a:off x="9146850" y="3584791"/>
            <a:ext cx="2206950" cy="1915643"/>
          </a:xfrm>
          <a:prstGeom prst="rect">
            <a:avLst/>
          </a:prstGeom>
        </p:spPr>
      </p:pic>
    </p:spTree>
    <p:extLst>
      <p:ext uri="{BB962C8B-B14F-4D97-AF65-F5344CB8AC3E}">
        <p14:creationId xmlns:p14="http://schemas.microsoft.com/office/powerpoint/2010/main" val="53725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A3CB-9352-3E49-9060-ADDC799A8BCE}"/>
              </a:ext>
            </a:extLst>
          </p:cNvPr>
          <p:cNvSpPr>
            <a:spLocks noGrp="1"/>
          </p:cNvSpPr>
          <p:nvPr>
            <p:ph type="title"/>
          </p:nvPr>
        </p:nvSpPr>
        <p:spPr/>
        <p:txBody>
          <a:bodyPr/>
          <a:lstStyle/>
          <a:p>
            <a:r>
              <a:rPr lang="en-US" dirty="0">
                <a:cs typeface="Calibri Light"/>
              </a:rPr>
              <a:t>Rapoport’s rule: some explanations</a:t>
            </a:r>
            <a:endParaRPr lang="en-US" dirty="0"/>
          </a:p>
        </p:txBody>
      </p:sp>
      <p:sp>
        <p:nvSpPr>
          <p:cNvPr id="3" name="Content Placeholder 2">
            <a:extLst>
              <a:ext uri="{FF2B5EF4-FFF2-40B4-BE49-F238E27FC236}">
                <a16:creationId xmlns:a16="http://schemas.microsoft.com/office/drawing/2014/main" id="{BC138559-C57B-07E2-F547-04860B8B30FD}"/>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1. Climatic variability is higher in high latitudes</a:t>
            </a:r>
          </a:p>
          <a:p>
            <a:pPr lvl="1"/>
            <a:r>
              <a:rPr lang="en-US" sz="2800" dirty="0">
                <a:cs typeface="Calibri"/>
              </a:rPr>
              <a:t>Only organisms that can survive a broad range of climates will survive</a:t>
            </a:r>
            <a:br>
              <a:rPr lang="en-US" sz="2800" dirty="0">
                <a:cs typeface="Calibri"/>
              </a:rPr>
            </a:br>
            <a:endParaRPr lang="en-US" sz="2800" dirty="0">
              <a:cs typeface="Calibri"/>
              <a:sym typeface="Wingdings" panose="05000000000000000000" pitchFamily="2" charset="2"/>
            </a:endParaRPr>
          </a:p>
          <a:p>
            <a:pPr marL="0" indent="0">
              <a:buNone/>
            </a:pPr>
            <a:r>
              <a:rPr lang="fi-FI" dirty="0"/>
              <a:t>2. Ice </a:t>
            </a:r>
            <a:r>
              <a:rPr lang="fi-FI" dirty="0" err="1"/>
              <a:t>age</a:t>
            </a:r>
            <a:r>
              <a:rPr lang="fi-FI" dirty="0"/>
              <a:t> and </a:t>
            </a:r>
            <a:r>
              <a:rPr lang="fi-FI" dirty="0" err="1"/>
              <a:t>glaciation</a:t>
            </a:r>
            <a:r>
              <a:rPr lang="fi-FI" dirty="0"/>
              <a:t> (in the </a:t>
            </a:r>
            <a:r>
              <a:rPr lang="fi-FI" dirty="0" err="1"/>
              <a:t>Northern</a:t>
            </a:r>
            <a:r>
              <a:rPr lang="fi-FI" dirty="0"/>
              <a:t> </a:t>
            </a:r>
            <a:r>
              <a:rPr lang="fi-FI" dirty="0" err="1"/>
              <a:t>Hemisphere</a:t>
            </a:r>
            <a:r>
              <a:rPr lang="fi-FI" dirty="0"/>
              <a:t>)</a:t>
            </a:r>
          </a:p>
          <a:p>
            <a:pPr lvl="1"/>
            <a:r>
              <a:rPr lang="fi-FI" sz="2800" dirty="0" err="1"/>
              <a:t>Only</a:t>
            </a:r>
            <a:r>
              <a:rPr lang="fi-FI" sz="2800" dirty="0"/>
              <a:t> species </a:t>
            </a:r>
            <a:r>
              <a:rPr lang="fi-FI" sz="2800" dirty="0" err="1"/>
              <a:t>with</a:t>
            </a:r>
            <a:r>
              <a:rPr lang="fi-FI" sz="2800" dirty="0"/>
              <a:t> a </a:t>
            </a:r>
            <a:r>
              <a:rPr lang="fi-FI" sz="2800" dirty="0" err="1"/>
              <a:t>high</a:t>
            </a:r>
            <a:r>
              <a:rPr lang="fi-FI" sz="2800" dirty="0"/>
              <a:t> </a:t>
            </a:r>
            <a:r>
              <a:rPr lang="fi-FI" sz="2800" b="1" dirty="0" err="1">
                <a:solidFill>
                  <a:schemeClr val="accent1"/>
                </a:solidFill>
              </a:rPr>
              <a:t>dispersal</a:t>
            </a:r>
            <a:r>
              <a:rPr lang="fi-FI" sz="2800" b="1" dirty="0">
                <a:solidFill>
                  <a:schemeClr val="accent1"/>
                </a:solidFill>
              </a:rPr>
              <a:t> </a:t>
            </a:r>
            <a:r>
              <a:rPr lang="fi-FI" sz="2800" b="1" dirty="0" err="1">
                <a:solidFill>
                  <a:schemeClr val="accent1"/>
                </a:solidFill>
              </a:rPr>
              <a:t>ability</a:t>
            </a:r>
            <a:r>
              <a:rPr lang="fi-FI" sz="2800" b="1" dirty="0">
                <a:solidFill>
                  <a:schemeClr val="accent1"/>
                </a:solidFill>
              </a:rPr>
              <a:t> </a:t>
            </a:r>
            <a:r>
              <a:rPr lang="fi-FI" sz="2800" dirty="0" err="1"/>
              <a:t>were</a:t>
            </a:r>
            <a:r>
              <a:rPr lang="fi-FI" sz="2800" dirty="0"/>
              <a:t> </a:t>
            </a:r>
            <a:r>
              <a:rPr lang="fi-FI" sz="2800" dirty="0" err="1"/>
              <a:t>able</a:t>
            </a:r>
            <a:r>
              <a:rPr lang="fi-FI" sz="2800" dirty="0"/>
              <a:t> to </a:t>
            </a:r>
            <a:r>
              <a:rPr lang="fi-FI" sz="2800" dirty="0" err="1"/>
              <a:t>colonize</a:t>
            </a:r>
            <a:r>
              <a:rPr lang="fi-FI" sz="2800" dirty="0"/>
              <a:t> </a:t>
            </a:r>
            <a:r>
              <a:rPr lang="fi-FI" sz="2800" dirty="0" err="1"/>
              <a:t>northern</a:t>
            </a:r>
            <a:r>
              <a:rPr lang="fi-FI" sz="2800" dirty="0"/>
              <a:t> </a:t>
            </a:r>
            <a:r>
              <a:rPr lang="fi-FI" sz="2800" dirty="0" err="1"/>
              <a:t>areas</a:t>
            </a:r>
            <a:br>
              <a:rPr lang="fi-FI" sz="2800" dirty="0"/>
            </a:br>
            <a:endParaRPr lang="fi-FI" sz="2800" dirty="0"/>
          </a:p>
          <a:p>
            <a:pPr marL="0" indent="0">
              <a:buNone/>
            </a:pPr>
            <a:r>
              <a:rPr lang="fi-FI" dirty="0"/>
              <a:t>3. </a:t>
            </a:r>
            <a:r>
              <a:rPr lang="fi-FI" dirty="0" err="1"/>
              <a:t>Lack</a:t>
            </a:r>
            <a:r>
              <a:rPr lang="fi-FI" dirty="0"/>
              <a:t> of </a:t>
            </a:r>
            <a:r>
              <a:rPr lang="fi-FI" dirty="0" err="1"/>
              <a:t>competition</a:t>
            </a:r>
            <a:r>
              <a:rPr lang="fi-FI" dirty="0"/>
              <a:t> in </a:t>
            </a:r>
            <a:r>
              <a:rPr lang="fi-FI" dirty="0" err="1"/>
              <a:t>polar</a:t>
            </a:r>
            <a:r>
              <a:rPr lang="fi-FI" dirty="0"/>
              <a:t> </a:t>
            </a:r>
            <a:r>
              <a:rPr lang="fi-FI" dirty="0" err="1"/>
              <a:t>areas</a:t>
            </a:r>
            <a:r>
              <a:rPr lang="fi-FI" dirty="0"/>
              <a:t>?</a:t>
            </a:r>
            <a:endParaRPr lang="fi-FI" sz="2800" dirty="0"/>
          </a:p>
          <a:p>
            <a:pPr lvl="1"/>
            <a:endParaRPr lang="fi-FI" sz="2800" dirty="0"/>
          </a:p>
          <a:p>
            <a:pPr lvl="1"/>
            <a:endParaRPr lang="fi-FI" sz="2800" dirty="0"/>
          </a:p>
          <a:p>
            <a:pPr marL="457200" lvl="1" indent="0">
              <a:buNone/>
            </a:pPr>
            <a:endParaRPr lang="en-US" sz="2800" dirty="0">
              <a:cs typeface="Calibri"/>
              <a:sym typeface="Wingdings" panose="05000000000000000000" pitchFamily="2" charset="2"/>
            </a:endParaRPr>
          </a:p>
        </p:txBody>
      </p:sp>
      <p:pic>
        <p:nvPicPr>
          <p:cNvPr id="5" name="Picture 4">
            <a:extLst>
              <a:ext uri="{FF2B5EF4-FFF2-40B4-BE49-F238E27FC236}">
                <a16:creationId xmlns:a16="http://schemas.microsoft.com/office/drawing/2014/main" id="{C1DF259D-968E-7E30-68BF-F598850728C7}"/>
              </a:ext>
            </a:extLst>
          </p:cNvPr>
          <p:cNvPicPr>
            <a:picLocks noChangeAspect="1"/>
          </p:cNvPicPr>
          <p:nvPr/>
        </p:nvPicPr>
        <p:blipFill rotWithShape="1">
          <a:blip r:embed="rId3"/>
          <a:srcRect l="47222" t="63412" r="3241" b="11198"/>
          <a:stretch/>
        </p:blipFill>
        <p:spPr>
          <a:xfrm>
            <a:off x="8367712" y="4690316"/>
            <a:ext cx="2119313" cy="1931149"/>
          </a:xfrm>
          <a:prstGeom prst="rect">
            <a:avLst/>
          </a:prstGeom>
        </p:spPr>
      </p:pic>
      <p:pic>
        <p:nvPicPr>
          <p:cNvPr id="8" name="Picture 7" descr="Icon&#10;&#10;Description automatically generated">
            <a:extLst>
              <a:ext uri="{FF2B5EF4-FFF2-40B4-BE49-F238E27FC236}">
                <a16:creationId xmlns:a16="http://schemas.microsoft.com/office/drawing/2014/main" id="{B5D2D862-EA94-FC7E-43C3-E0DDCFA1597F}"/>
              </a:ext>
            </a:extLst>
          </p:cNvPr>
          <p:cNvPicPr>
            <a:picLocks noChangeAspect="1"/>
          </p:cNvPicPr>
          <p:nvPr/>
        </p:nvPicPr>
        <p:blipFill>
          <a:blip r:embed="rId4"/>
          <a:stretch>
            <a:fillRect/>
          </a:stretch>
        </p:blipFill>
        <p:spPr>
          <a:xfrm>
            <a:off x="10846593" y="1825625"/>
            <a:ext cx="1014413" cy="1149668"/>
          </a:xfrm>
          <a:prstGeom prst="rect">
            <a:avLst/>
          </a:prstGeom>
        </p:spPr>
      </p:pic>
      <p:pic>
        <p:nvPicPr>
          <p:cNvPr id="10" name="Picture 9" descr="Logo, icon&#10;&#10;Description automatically generated">
            <a:extLst>
              <a:ext uri="{FF2B5EF4-FFF2-40B4-BE49-F238E27FC236}">
                <a16:creationId xmlns:a16="http://schemas.microsoft.com/office/drawing/2014/main" id="{15F030D2-A3D7-742E-678F-90725213F6C4}"/>
              </a:ext>
            </a:extLst>
          </p:cNvPr>
          <p:cNvPicPr>
            <a:picLocks noChangeAspect="1"/>
          </p:cNvPicPr>
          <p:nvPr/>
        </p:nvPicPr>
        <p:blipFill>
          <a:blip r:embed="rId5"/>
          <a:stretch>
            <a:fillRect/>
          </a:stretch>
        </p:blipFill>
        <p:spPr>
          <a:xfrm>
            <a:off x="10112466" y="984997"/>
            <a:ext cx="1241333" cy="1182687"/>
          </a:xfrm>
          <a:prstGeom prst="rect">
            <a:avLst/>
          </a:prstGeom>
        </p:spPr>
      </p:pic>
    </p:spTree>
    <p:extLst>
      <p:ext uri="{BB962C8B-B14F-4D97-AF65-F5344CB8AC3E}">
        <p14:creationId xmlns:p14="http://schemas.microsoft.com/office/powerpoint/2010/main" val="367642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7128-1B24-34C3-322E-BF97C1D77AB4}"/>
              </a:ext>
            </a:extLst>
          </p:cNvPr>
          <p:cNvSpPr>
            <a:spLocks noGrp="1"/>
          </p:cNvSpPr>
          <p:nvPr>
            <p:ph type="title"/>
          </p:nvPr>
        </p:nvSpPr>
        <p:spPr/>
        <p:txBody>
          <a:bodyPr/>
          <a:lstStyle/>
          <a:p>
            <a:r>
              <a:rPr lang="en-FI" dirty="0"/>
              <a:t>Kontribution av art egenskaper</a:t>
            </a:r>
          </a:p>
        </p:txBody>
      </p:sp>
      <p:sp>
        <p:nvSpPr>
          <p:cNvPr id="3" name="Content Placeholder 2">
            <a:extLst>
              <a:ext uri="{FF2B5EF4-FFF2-40B4-BE49-F238E27FC236}">
                <a16:creationId xmlns:a16="http://schemas.microsoft.com/office/drawing/2014/main" id="{A8675368-5763-9016-69F5-2C9804DA29C8}"/>
              </a:ext>
            </a:extLst>
          </p:cNvPr>
          <p:cNvSpPr>
            <a:spLocks noGrp="1"/>
          </p:cNvSpPr>
          <p:nvPr>
            <p:ph idx="1"/>
          </p:nvPr>
        </p:nvSpPr>
        <p:spPr>
          <a:xfrm>
            <a:off x="838200" y="1957387"/>
            <a:ext cx="10515600" cy="4219575"/>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G</a:t>
            </a:r>
            <a:r>
              <a:rPr lang="en-US" dirty="0">
                <a:effectLst/>
                <a:latin typeface="Calibri" panose="020F0502020204030204" pitchFamily="34" charset="0"/>
                <a:ea typeface="Calibri" panose="020F0502020204030204" pitchFamily="34" charset="0"/>
                <a:cs typeface="Calibri" panose="020F0502020204030204" pitchFamily="34" charset="0"/>
              </a:rPr>
              <a:t>eographical range size:</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complex interactions between</a:t>
            </a:r>
            <a:r>
              <a:rPr lang="en-US"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environmental conditions</a:t>
            </a:r>
            <a:r>
              <a:rPr lang="en-FI" dirty="0">
                <a:solidFill>
                  <a:schemeClr val="accent6"/>
                </a:solidFill>
                <a:effectLst/>
                <a:latin typeface="Calibri" panose="020F0502020204030204" pitchFamily="34" charset="0"/>
                <a:cs typeface="Calibri" panose="020F0502020204030204" pitchFamily="34" charset="0"/>
              </a:rPr>
              <a:t> </a:t>
            </a:r>
            <a:r>
              <a:rPr lang="en-FI" dirty="0">
                <a:effectLst/>
                <a:latin typeface="Calibri" panose="020F0502020204030204" pitchFamily="34" charset="0"/>
                <a:cs typeface="Calibri" panose="020F0502020204030204" pitchFamily="34" charset="0"/>
              </a:rPr>
              <a:t>and </a:t>
            </a:r>
            <a:r>
              <a:rPr lang="en-US"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species traits</a:t>
            </a:r>
            <a:r>
              <a:rPr lang="en-US" dirty="0">
                <a:effectLst/>
                <a:latin typeface="Calibri" panose="020F0502020204030204" pitchFamily="34" charset="0"/>
                <a:ea typeface="Calibri" panose="020F0502020204030204" pitchFamily="34" charset="0"/>
                <a:cs typeface="Calibri" panose="020F0502020204030204" pitchFamily="34" charset="0"/>
              </a:rPr>
              <a:t> </a:t>
            </a:r>
            <a:br>
              <a:rPr lang="en-FI" dirty="0">
                <a:solidFill>
                  <a:schemeClr val="accent6"/>
                </a:solidFill>
                <a:effectLst/>
                <a:latin typeface="Calibri" panose="020F0502020204030204" pitchFamily="34" charset="0"/>
                <a:cs typeface="Calibri" panose="020F0502020204030204" pitchFamily="34" charset="0"/>
              </a:rPr>
            </a:br>
            <a:endParaRPr lang="en-FI" dirty="0">
              <a:solidFill>
                <a:schemeClr val="accent6"/>
              </a:solidFill>
              <a:effectLst/>
              <a:latin typeface="Calibri" panose="020F0502020204030204" pitchFamily="34" charset="0"/>
              <a:cs typeface="Calibri" panose="020F0502020204030204" pitchFamily="34" charset="0"/>
            </a:endParaRPr>
          </a:p>
          <a:p>
            <a:r>
              <a:rPr lang="en-FI" b="1" dirty="0">
                <a:solidFill>
                  <a:schemeClr val="accent1"/>
                </a:solidFill>
                <a:latin typeface="Calibri" panose="020F0502020204030204" pitchFamily="34" charset="0"/>
                <a:cs typeface="Calibri" panose="020F0502020204030204" pitchFamily="34" charset="0"/>
              </a:rPr>
              <a:t>Species traits</a:t>
            </a:r>
          </a:p>
          <a:p>
            <a:pPr lvl="1"/>
            <a:r>
              <a:rPr lang="en-US" sz="2800" dirty="0">
                <a:latin typeface="Calibri" panose="020F0502020204030204" pitchFamily="34" charset="0"/>
                <a:ea typeface="Calibri" panose="020F0502020204030204" pitchFamily="34" charset="0"/>
                <a:cs typeface="Calibri" panose="020F0502020204030204" pitchFamily="34" charset="0"/>
              </a:rPr>
              <a:t>P</a:t>
            </a:r>
            <a:r>
              <a:rPr lang="en-US" sz="2800" dirty="0">
                <a:effectLst/>
                <a:latin typeface="Calibri" panose="020F0502020204030204" pitchFamily="34" charset="0"/>
                <a:ea typeface="Calibri" panose="020F0502020204030204" pitchFamily="34" charset="0"/>
                <a:cs typeface="Calibri" panose="020F0502020204030204" pitchFamily="34" charset="0"/>
              </a:rPr>
              <a:t>hysiological, morphological, behavioral or ecological traits</a:t>
            </a:r>
          </a:p>
          <a:p>
            <a:pPr lvl="1"/>
            <a:r>
              <a:rPr lang="en-US" sz="2800" dirty="0">
                <a:latin typeface="Calibri" panose="020F0502020204030204" pitchFamily="34" charset="0"/>
                <a:ea typeface="Yu Mincho" panose="02020400000000000000" pitchFamily="18" charset="-128"/>
                <a:cs typeface="Calibri" panose="020F0502020204030204" pitchFamily="34" charset="0"/>
              </a:rPr>
              <a:t>D</a:t>
            </a:r>
            <a:r>
              <a:rPr lang="en-US" sz="2800" dirty="0">
                <a:effectLst/>
                <a:latin typeface="Calibri" panose="020F0502020204030204" pitchFamily="34" charset="0"/>
                <a:ea typeface="Yu Mincho" panose="02020400000000000000" pitchFamily="18" charset="-128"/>
                <a:cs typeface="Calibri" panose="020F0502020204030204" pitchFamily="34" charset="0"/>
              </a:rPr>
              <a:t>etermine how species can adapt and survive in different environments </a:t>
            </a:r>
          </a:p>
          <a:p>
            <a:pPr marL="457200" lvl="1" indent="0">
              <a:buNone/>
            </a:pPr>
            <a:endParaRPr lang="en-US" sz="2800" dirty="0">
              <a:effectLst/>
              <a:latin typeface="Calibri" panose="020F0502020204030204" pitchFamily="34" charset="0"/>
              <a:ea typeface="Yu Mincho" panose="02020400000000000000" pitchFamily="18" charset="-128"/>
              <a:cs typeface="Calibri" panose="020F0502020204030204" pitchFamily="34" charset="0"/>
            </a:endParaRPr>
          </a:p>
          <a:p>
            <a:pPr lvl="1"/>
            <a:endParaRPr lang="en-FI" sz="2800" dirty="0">
              <a:solidFill>
                <a:schemeClr val="accent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437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9926-8354-BCA8-59AC-E1CF6F5D3576}"/>
              </a:ext>
            </a:extLst>
          </p:cNvPr>
          <p:cNvSpPr>
            <a:spLocks noGrp="1"/>
          </p:cNvSpPr>
          <p:nvPr>
            <p:ph type="title"/>
          </p:nvPr>
        </p:nvSpPr>
        <p:spPr>
          <a:xfrm>
            <a:off x="4965430" y="629268"/>
            <a:ext cx="6586491" cy="1286160"/>
          </a:xfrm>
        </p:spPr>
        <p:txBody>
          <a:bodyPr anchor="b">
            <a:normAutofit/>
          </a:bodyPr>
          <a:lstStyle/>
          <a:p>
            <a:r>
              <a:rPr lang="en-FI" sz="4100"/>
              <a:t>Range size hypotheses based on species traits</a:t>
            </a:r>
          </a:p>
        </p:txBody>
      </p:sp>
      <p:sp>
        <p:nvSpPr>
          <p:cNvPr id="3" name="Content Placeholder 2">
            <a:extLst>
              <a:ext uri="{FF2B5EF4-FFF2-40B4-BE49-F238E27FC236}">
                <a16:creationId xmlns:a16="http://schemas.microsoft.com/office/drawing/2014/main" id="{436F7F82-02FF-8CDC-BEC4-0F1C15980F5E}"/>
              </a:ext>
            </a:extLst>
          </p:cNvPr>
          <p:cNvSpPr>
            <a:spLocks noGrp="1"/>
          </p:cNvSpPr>
          <p:nvPr>
            <p:ph idx="1"/>
          </p:nvPr>
        </p:nvSpPr>
        <p:spPr>
          <a:xfrm>
            <a:off x="4965431" y="2438400"/>
            <a:ext cx="6586489" cy="3890963"/>
          </a:xfrm>
        </p:spPr>
        <p:txBody>
          <a:bodyPr>
            <a:normAutofit/>
          </a:bodyPr>
          <a:lstStyle/>
          <a:p>
            <a:r>
              <a:rPr lang="en-US" i="1" dirty="0">
                <a:effectLst/>
                <a:latin typeface="Calibri" panose="020F0502020204030204" pitchFamily="34" charset="0"/>
                <a:ea typeface="Calibri" panose="020F0502020204030204" pitchFamily="34" charset="0"/>
                <a:cs typeface="Calibri" panose="020F0502020204030204" pitchFamily="34" charset="0"/>
              </a:rPr>
              <a:t>The site colonization hypothesis</a:t>
            </a:r>
            <a:r>
              <a:rPr lang="en-US" dirty="0">
                <a:effectLst/>
                <a:latin typeface="Calibri" panose="020F0502020204030204" pitchFamily="34" charset="0"/>
                <a:ea typeface="Calibri" panose="020F0502020204030204" pitchFamily="34" charset="0"/>
                <a:cs typeface="Calibri" panose="020F0502020204030204" pitchFamily="34" charset="0"/>
              </a:rPr>
              <a:t> emphasizes the importance of </a:t>
            </a:r>
            <a:r>
              <a:rPr lang="en-US" b="1" dirty="0">
                <a:effectLst/>
                <a:latin typeface="Calibri" panose="020F0502020204030204" pitchFamily="34" charset="0"/>
                <a:ea typeface="Calibri" panose="020F0502020204030204" pitchFamily="34" charset="0"/>
                <a:cs typeface="Calibri" panose="020F0502020204030204" pitchFamily="34" charset="0"/>
              </a:rPr>
              <a:t>dispersal ability</a:t>
            </a:r>
            <a:r>
              <a:rPr lang="en-FI" dirty="0">
                <a:effectLst/>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Hanski</a:t>
            </a:r>
            <a:r>
              <a:rPr lang="en-GB" dirty="0">
                <a:latin typeface="Calibri" panose="020F0502020204030204" pitchFamily="34" charset="0"/>
                <a:cs typeface="Calibri" panose="020F0502020204030204" pitchFamily="34" charset="0"/>
              </a:rPr>
              <a:t> et al. 1993)</a:t>
            </a:r>
            <a:br>
              <a:rPr lang="en-GB" dirty="0">
                <a:latin typeface="Calibri" panose="020F0502020204030204" pitchFamily="34" charset="0"/>
                <a:cs typeface="Calibri" panose="020F0502020204030204" pitchFamily="34" charset="0"/>
              </a:rPr>
            </a:br>
            <a:endParaRPr lang="en-FI" dirty="0">
              <a:effectLst/>
              <a:latin typeface="Calibri" panose="020F0502020204030204" pitchFamily="34" charset="0"/>
              <a:cs typeface="Calibri" panose="020F0502020204030204" pitchFamily="34" charset="0"/>
            </a:endParaRPr>
          </a:p>
          <a:p>
            <a:r>
              <a:rPr lang="en-GB" i="1" dirty="0">
                <a:effectLst/>
                <a:latin typeface="Calibri" panose="020F0502020204030204" pitchFamily="34" charset="0"/>
                <a:ea typeface="Calibri" panose="020F0502020204030204" pitchFamily="34" charset="0"/>
                <a:cs typeface="Calibri" panose="020F0502020204030204" pitchFamily="34" charset="0"/>
              </a:rPr>
              <a:t>The niche breadth hypothesis</a:t>
            </a:r>
            <a:r>
              <a:rPr lang="en-GB" dirty="0">
                <a:effectLst/>
                <a:latin typeface="Calibri" panose="020F0502020204030204" pitchFamily="34" charset="0"/>
                <a:ea typeface="Calibri" panose="020F0502020204030204" pitchFamily="34" charset="0"/>
                <a:cs typeface="Calibri" panose="020F0502020204030204" pitchFamily="34" charset="0"/>
              </a:rPr>
              <a:t> states that the </a:t>
            </a:r>
            <a:r>
              <a:rPr lang="en-GB" b="1" dirty="0">
                <a:effectLst/>
                <a:latin typeface="Calibri" panose="020F0502020204030204" pitchFamily="34" charset="0"/>
                <a:ea typeface="Calibri" panose="020F0502020204030204" pitchFamily="34" charset="0"/>
                <a:cs typeface="Calibri" panose="020F0502020204030204" pitchFamily="34" charset="0"/>
              </a:rPr>
              <a:t>ability to tolerate a broad range of environmental conditions</a:t>
            </a:r>
            <a:r>
              <a:rPr lang="en-GB" dirty="0">
                <a:effectLst/>
                <a:latin typeface="Calibri" panose="020F0502020204030204" pitchFamily="34" charset="0"/>
                <a:ea typeface="Calibri" panose="020F0502020204030204" pitchFamily="34" charset="0"/>
                <a:cs typeface="Calibri" panose="020F0502020204030204" pitchFamily="34" charset="0"/>
              </a:rPr>
              <a:t> helps a species to have more suitable habitats to occupy (Brown 1984)</a:t>
            </a:r>
            <a:endParaRPr lang="en-FI" dirty="0">
              <a:latin typeface="Calibri" panose="020F0502020204030204" pitchFamily="34" charset="0"/>
              <a:cs typeface="Calibri" panose="020F0502020204030204" pitchFamily="34" charset="0"/>
            </a:endParaRPr>
          </a:p>
        </p:txBody>
      </p:sp>
      <p:pic>
        <p:nvPicPr>
          <p:cNvPr id="6" name="Picture 5" descr="A picture containing mammal&#10;&#10;Description automatically generated">
            <a:extLst>
              <a:ext uri="{FF2B5EF4-FFF2-40B4-BE49-F238E27FC236}">
                <a16:creationId xmlns:a16="http://schemas.microsoft.com/office/drawing/2014/main" id="{AE48396F-DAFD-C093-0A3F-6CB23E7E17CA}"/>
              </a:ext>
            </a:extLst>
          </p:cNvPr>
          <p:cNvPicPr>
            <a:picLocks noChangeAspect="1"/>
          </p:cNvPicPr>
          <p:nvPr/>
        </p:nvPicPr>
        <p:blipFill rotWithShape="1">
          <a:blip r:embed="rId3"/>
          <a:srcRect l="3659" r="3747"/>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C9D"/>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1AD2168-AC8D-B342-DC1F-184A7EFFD670}"/>
              </a:ext>
            </a:extLst>
          </p:cNvPr>
          <p:cNvSpPr txBox="1"/>
          <p:nvPr/>
        </p:nvSpPr>
        <p:spPr>
          <a:xfrm>
            <a:off x="99552" y="6374351"/>
            <a:ext cx="6098458" cy="369332"/>
          </a:xfrm>
          <a:prstGeom prst="rect">
            <a:avLst/>
          </a:prstGeom>
          <a:noFill/>
        </p:spPr>
        <p:txBody>
          <a:bodyPr wrap="square">
            <a:spAutoFit/>
          </a:bodyPr>
          <a:lstStyle/>
          <a:p>
            <a:r>
              <a:rPr lang="en-GB" sz="1800" b="0" dirty="0" err="1">
                <a:solidFill>
                  <a:schemeClr val="bg1"/>
                </a:solidFill>
                <a:effectLst/>
                <a:latin typeface="Calibri" panose="020F0502020204030204" pitchFamily="34" charset="0"/>
                <a:cs typeface="Calibri" panose="020F0502020204030204" pitchFamily="34" charset="0"/>
              </a:rPr>
              <a:t>Nordfladdermus</a:t>
            </a:r>
            <a:r>
              <a:rPr lang="en-GB" sz="1800" b="0" dirty="0">
                <a:solidFill>
                  <a:schemeClr val="bg1"/>
                </a:solidFill>
                <a:effectLst/>
                <a:latin typeface="Calibri" panose="020F0502020204030204" pitchFamily="34" charset="0"/>
                <a:cs typeface="Calibri" panose="020F0502020204030204" pitchFamily="34" charset="0"/>
              </a:rPr>
              <a:t>,</a:t>
            </a:r>
            <a:r>
              <a:rPr lang="en-GB" sz="1800" b="0" i="1" dirty="0">
                <a:solidFill>
                  <a:schemeClr val="bg1"/>
                </a:solidFill>
                <a:effectLst/>
                <a:latin typeface="Calibri" panose="020F0502020204030204" pitchFamily="34" charset="0"/>
                <a:cs typeface="Calibri" panose="020F0502020204030204" pitchFamily="34" charset="0"/>
              </a:rPr>
              <a:t> Eptesicus nilssonii</a:t>
            </a:r>
          </a:p>
        </p:txBody>
      </p:sp>
    </p:spTree>
    <p:extLst>
      <p:ext uri="{BB962C8B-B14F-4D97-AF65-F5344CB8AC3E}">
        <p14:creationId xmlns:p14="http://schemas.microsoft.com/office/powerpoint/2010/main" val="3694782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7356-1F7E-9142-DA84-F39020851E53}"/>
              </a:ext>
            </a:extLst>
          </p:cNvPr>
          <p:cNvSpPr>
            <a:spLocks noGrp="1"/>
          </p:cNvSpPr>
          <p:nvPr>
            <p:ph type="title"/>
          </p:nvPr>
        </p:nvSpPr>
        <p:spPr/>
        <p:txBody>
          <a:bodyPr/>
          <a:lstStyle/>
          <a:p>
            <a:r>
              <a:rPr lang="en-US" dirty="0">
                <a:cs typeface="Calibri Light"/>
              </a:rPr>
              <a:t>Research aims – </a:t>
            </a:r>
            <a:r>
              <a:rPr lang="en-US" dirty="0" err="1">
                <a:cs typeface="Calibri Light"/>
              </a:rPr>
              <a:t>vad</a:t>
            </a:r>
            <a:r>
              <a:rPr lang="en-US" dirty="0">
                <a:cs typeface="Calibri Light"/>
              </a:rPr>
              <a:t> ska jag </a:t>
            </a:r>
            <a:r>
              <a:rPr lang="en-US" dirty="0" err="1">
                <a:cs typeface="Calibri Light"/>
              </a:rPr>
              <a:t>undersöka</a:t>
            </a:r>
            <a:r>
              <a:rPr lang="en-US" dirty="0">
                <a:cs typeface="Calibri Light"/>
              </a:rPr>
              <a:t>?</a:t>
            </a:r>
            <a:endParaRPr lang="en-US" dirty="0"/>
          </a:p>
        </p:txBody>
      </p:sp>
      <p:sp>
        <p:nvSpPr>
          <p:cNvPr id="3" name="Content Placeholder 2">
            <a:extLst>
              <a:ext uri="{FF2B5EF4-FFF2-40B4-BE49-F238E27FC236}">
                <a16:creationId xmlns:a16="http://schemas.microsoft.com/office/drawing/2014/main" id="{D10DD17F-0C88-0386-CF1A-A870EA922449}"/>
              </a:ext>
            </a:extLst>
          </p:cNvPr>
          <p:cNvSpPr>
            <a:spLocks noGrp="1"/>
          </p:cNvSpPr>
          <p:nvPr>
            <p:ph idx="1"/>
          </p:nvPr>
        </p:nvSpPr>
        <p:spPr>
          <a:xfrm>
            <a:off x="838200" y="1690689"/>
            <a:ext cx="10515600" cy="4486274"/>
          </a:xfrm>
        </p:spPr>
        <p:txBody>
          <a:bodyPr vert="horz" lIns="91440" tIns="45720" rIns="91440" bIns="45720" rtlCol="0" anchor="t">
            <a:normAutofit/>
          </a:bodyPr>
          <a:lstStyle/>
          <a:p>
            <a:pPr marL="514350" indent="-514350">
              <a:lnSpc>
                <a:spcPct val="100000"/>
              </a:lnSpc>
              <a:buFont typeface="+mj-lt"/>
              <a:buAutoNum type="arabicPeriod"/>
            </a:pPr>
            <a:r>
              <a:rPr lang="en-US" sz="3000" dirty="0">
                <a:latin typeface="Calibri" panose="020F0502020204030204" pitchFamily="34" charset="0"/>
                <a:ea typeface="Times New Roman" panose="02020603050405020304" pitchFamily="18" charset="0"/>
                <a:cs typeface="Calibri" panose="020F0502020204030204" pitchFamily="34" charset="0"/>
              </a:rPr>
              <a:t>Does Rapoport’s rule work for bats? </a:t>
            </a:r>
            <a:br>
              <a:rPr lang="en-US" sz="3000" dirty="0">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a:t>
            </a:r>
            <a:r>
              <a:rPr lang="en-US" sz="2600" dirty="0">
                <a:latin typeface="Calibri" panose="020F0502020204030204" pitchFamily="34" charset="0"/>
                <a:ea typeface="Times New Roman" panose="02020603050405020304" pitchFamily="18" charset="0"/>
                <a:cs typeface="Calibri" panose="020F0502020204030204" pitchFamily="34" charset="0"/>
              </a:rPr>
              <a:t>= </a:t>
            </a:r>
            <a:r>
              <a:rPr lang="en-US" sz="2600" dirty="0">
                <a:effectLst/>
                <a:latin typeface="Calibri" panose="020F0502020204030204" pitchFamily="34" charset="0"/>
                <a:ea typeface="Times New Roman" panose="02020603050405020304" pitchFamily="18" charset="0"/>
                <a:cs typeface="Calibri" panose="020F0502020204030204" pitchFamily="34" charset="0"/>
              </a:rPr>
              <a:t>positive relationship between </a:t>
            </a:r>
            <a:r>
              <a:rPr lang="en-US" sz="2600" b="1"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rPr>
              <a:t>latitudinal distribution </a:t>
            </a:r>
            <a:r>
              <a:rPr lang="en-US" sz="2600" dirty="0">
                <a:effectLst/>
                <a:latin typeface="Calibri" panose="020F0502020204030204" pitchFamily="34" charset="0"/>
                <a:ea typeface="Times New Roman" panose="02020603050405020304" pitchFamily="18" charset="0"/>
                <a:cs typeface="Calibri" panose="020F0502020204030204" pitchFamily="34" charset="0"/>
              </a:rPr>
              <a:t>and</a:t>
            </a:r>
            <a:r>
              <a:rPr lang="en-US" sz="260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rPr>
              <a:t>range size</a:t>
            </a:r>
            <a:r>
              <a:rPr lang="en-US" sz="2600" dirty="0">
                <a:effectLst/>
                <a:latin typeface="Calibri" panose="020F0502020204030204" pitchFamily="34" charset="0"/>
                <a:ea typeface="Times New Roman" panose="02020603050405020304" pitchFamily="18" charset="0"/>
                <a:cs typeface="Calibri" panose="020F0502020204030204" pitchFamily="34" charset="0"/>
              </a:rPr>
              <a:t>)</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514350" indent="-514350">
              <a:buFont typeface="+mj-lt"/>
              <a:buAutoNum type="arabicPeriod"/>
            </a:pPr>
            <a:r>
              <a:rPr lang="en-US" sz="3000" dirty="0">
                <a:effectLst/>
                <a:latin typeface="Calibri" panose="020F0502020204030204" pitchFamily="34" charset="0"/>
                <a:ea typeface="Times New Roman" panose="02020603050405020304" pitchFamily="18" charset="0"/>
                <a:cs typeface="Calibri" panose="020F0502020204030204" pitchFamily="34" charset="0"/>
              </a:rPr>
              <a:t>Do the </a:t>
            </a:r>
            <a:r>
              <a:rPr lang="en-US" sz="3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species traits </a:t>
            </a:r>
            <a:r>
              <a:rPr lang="en-US" sz="3000" dirty="0">
                <a:effectLst/>
                <a:latin typeface="Calibri" panose="020F0502020204030204" pitchFamily="34" charset="0"/>
                <a:ea typeface="Times New Roman" panose="02020603050405020304" pitchFamily="18" charset="0"/>
                <a:cs typeface="Calibri" panose="020F0502020204030204" pitchFamily="34" charset="0"/>
              </a:rPr>
              <a:t>related to </a:t>
            </a:r>
            <a:r>
              <a:rPr lang="en-US" sz="3000" dirty="0">
                <a:latin typeface="Calibri" panose="020F0502020204030204" pitchFamily="34" charset="0"/>
                <a:ea typeface="Times New Roman" panose="02020603050405020304" pitchFamily="18" charset="0"/>
                <a:cs typeface="Calibri" panose="020F0502020204030204" pitchFamily="34" charset="0"/>
              </a:rPr>
              <a:t>mobility</a:t>
            </a:r>
            <a:r>
              <a:rPr lang="en-US" sz="3000" dirty="0">
                <a:effectLst/>
                <a:latin typeface="Calibri" panose="020F0502020204030204" pitchFamily="34" charset="0"/>
                <a:ea typeface="Times New Roman" panose="02020603050405020304" pitchFamily="18" charset="0"/>
                <a:cs typeface="Calibri" panose="020F0502020204030204" pitchFamily="34" charset="0"/>
              </a:rPr>
              <a:t> and ability to use a range of different hibernacula affect to the distribution of European bat fauna</a:t>
            </a:r>
            <a:r>
              <a:rPr lang="en-FI" sz="3000" dirty="0">
                <a:effectLst/>
                <a:latin typeface="Calibri" panose="020F0502020204030204" pitchFamily="34" charset="0"/>
                <a:cs typeface="Calibri" panose="020F0502020204030204" pitchFamily="34" charset="0"/>
              </a:rPr>
              <a:t>?</a:t>
            </a:r>
          </a:p>
          <a:p>
            <a:pPr marL="914400" lvl="2" indent="0">
              <a:buNone/>
            </a:pPr>
            <a:endParaRPr lang="en-US" sz="2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9A19E5D-2D77-71AB-5B90-CE0CEBDEE2D3}"/>
              </a:ext>
            </a:extLst>
          </p:cNvPr>
          <p:cNvPicPr>
            <a:picLocks noChangeAspect="1"/>
          </p:cNvPicPr>
          <p:nvPr/>
        </p:nvPicPr>
        <p:blipFill rotWithShape="1">
          <a:blip r:embed="rId3"/>
          <a:srcRect l="41466" t="35407" b="36907"/>
          <a:stretch/>
        </p:blipFill>
        <p:spPr>
          <a:xfrm>
            <a:off x="8839200" y="4457700"/>
            <a:ext cx="2853063" cy="2400300"/>
          </a:xfrm>
          <a:prstGeom prst="rect">
            <a:avLst/>
          </a:prstGeom>
        </p:spPr>
      </p:pic>
      <p:sp>
        <p:nvSpPr>
          <p:cNvPr id="5" name="TextBox 4">
            <a:extLst>
              <a:ext uri="{FF2B5EF4-FFF2-40B4-BE49-F238E27FC236}">
                <a16:creationId xmlns:a16="http://schemas.microsoft.com/office/drawing/2014/main" id="{DDBDC361-31DC-1DBB-0015-B614D4607A3B}"/>
              </a:ext>
            </a:extLst>
          </p:cNvPr>
          <p:cNvSpPr txBox="1"/>
          <p:nvPr/>
        </p:nvSpPr>
        <p:spPr>
          <a:xfrm>
            <a:off x="10711543" y="6473371"/>
            <a:ext cx="980720" cy="369332"/>
          </a:xfrm>
          <a:prstGeom prst="rect">
            <a:avLst/>
          </a:prstGeom>
          <a:solidFill>
            <a:schemeClr val="bg1"/>
          </a:solidFill>
        </p:spPr>
        <p:txBody>
          <a:bodyPr wrap="square" rtlCol="0">
            <a:spAutoFit/>
          </a:bodyPr>
          <a:lstStyle/>
          <a:p>
            <a:endParaRPr lang="en-FI" dirty="0"/>
          </a:p>
        </p:txBody>
      </p:sp>
    </p:spTree>
    <p:extLst>
      <p:ext uri="{BB962C8B-B14F-4D97-AF65-F5344CB8AC3E}">
        <p14:creationId xmlns:p14="http://schemas.microsoft.com/office/powerpoint/2010/main" val="931669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13019</TotalTime>
  <Words>1697</Words>
  <Application>Microsoft Macintosh PowerPoint</Application>
  <PresentationFormat>Widescreen</PresentationFormat>
  <Paragraphs>147</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vt:lpstr>
      <vt:lpstr>Calibri</vt:lpstr>
      <vt:lpstr>Calibri Light</vt:lpstr>
      <vt:lpstr>Times New Roman</vt:lpstr>
      <vt:lpstr>Tw Cen MT</vt:lpstr>
      <vt:lpstr>Wingdings</vt:lpstr>
      <vt:lpstr>Office Theme</vt:lpstr>
      <vt:lpstr>PowerPoint Presentation</vt:lpstr>
      <vt:lpstr>Geographical range size            – and why does it matter?</vt:lpstr>
      <vt:lpstr>Rapoport’s rule</vt:lpstr>
      <vt:lpstr>Rapoport’s rule</vt:lpstr>
      <vt:lpstr>Vad om fladdermössen?</vt:lpstr>
      <vt:lpstr>Rapoport’s rule: some explanations</vt:lpstr>
      <vt:lpstr>Kontribution av art egenskaper</vt:lpstr>
      <vt:lpstr>Range size hypotheses based on species traits</vt:lpstr>
      <vt:lpstr>Research aims – vad ska jag undersöka?</vt:lpstr>
      <vt:lpstr>Data set up</vt:lpstr>
      <vt:lpstr>PowerPoint Presentation</vt:lpstr>
      <vt:lpstr>Additionally… Också…</vt:lpstr>
      <vt:lpstr>Conclusions 1/2: Northern distribution</vt:lpstr>
      <vt:lpstr>Conclusions 2/2</vt:lpstr>
      <vt:lpstr>TACK SÅ MYCKET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Uppsala presentation</dc:title>
  <dc:creator>Meramo, Katarina A M</dc:creator>
  <cp:lastModifiedBy>Meramo, Katarina A M</cp:lastModifiedBy>
  <cp:revision>187</cp:revision>
  <dcterms:created xsi:type="dcterms:W3CDTF">2022-10-09T10:18:23Z</dcterms:created>
  <dcterms:modified xsi:type="dcterms:W3CDTF">2022-11-10T16:55:35Z</dcterms:modified>
</cp:coreProperties>
</file>