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  <p:sldMasterId id="2147483672" r:id="rId2"/>
  </p:sldMasterIdLst>
  <p:notesMasterIdLst>
    <p:notesMasterId r:id="rId35"/>
  </p:notesMasterIdLst>
  <p:sldIdLst>
    <p:sldId id="310" r:id="rId3"/>
    <p:sldId id="257" r:id="rId4"/>
    <p:sldId id="341" r:id="rId5"/>
    <p:sldId id="311" r:id="rId6"/>
    <p:sldId id="312" r:id="rId7"/>
    <p:sldId id="313" r:id="rId8"/>
    <p:sldId id="314" r:id="rId9"/>
    <p:sldId id="315" r:id="rId10"/>
    <p:sldId id="316" r:id="rId11"/>
    <p:sldId id="317" r:id="rId12"/>
    <p:sldId id="318" r:id="rId13"/>
    <p:sldId id="319" r:id="rId14"/>
    <p:sldId id="320" r:id="rId15"/>
    <p:sldId id="321" r:id="rId16"/>
    <p:sldId id="322" r:id="rId17"/>
    <p:sldId id="323" r:id="rId18"/>
    <p:sldId id="324" r:id="rId19"/>
    <p:sldId id="329" r:id="rId20"/>
    <p:sldId id="328" r:id="rId21"/>
    <p:sldId id="327" r:id="rId22"/>
    <p:sldId id="326" r:id="rId23"/>
    <p:sldId id="325" r:id="rId24"/>
    <p:sldId id="332" r:id="rId25"/>
    <p:sldId id="331" r:id="rId26"/>
    <p:sldId id="335" r:id="rId27"/>
    <p:sldId id="334" r:id="rId28"/>
    <p:sldId id="337" r:id="rId29"/>
    <p:sldId id="333" r:id="rId30"/>
    <p:sldId id="330" r:id="rId31"/>
    <p:sldId id="338" r:id="rId32"/>
    <p:sldId id="340" r:id="rId33"/>
    <p:sldId id="342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ather" initials="H" lastIdx="2" clrIdx="0">
    <p:extLst>
      <p:ext uri="{19B8F6BF-5375-455C-9EA6-DF929625EA0E}">
        <p15:presenceInfo xmlns:p15="http://schemas.microsoft.com/office/powerpoint/2012/main" userId="S::hehi3847@win.su.se::6730cf33-b500-420c-a627-0c387e6834b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87" autoAdjust="0"/>
    <p:restoredTop sz="85050" autoAdjust="0"/>
  </p:normalViewPr>
  <p:slideViewPr>
    <p:cSldViewPr snapToGrid="0">
      <p:cViewPr varScale="1">
        <p:scale>
          <a:sx n="73" d="100"/>
          <a:sy n="73" d="100"/>
        </p:scale>
        <p:origin x="39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FA0AB4-DA87-4599-A2B6-CDDFA40EB33D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5B23D1-42CD-4F4A-AB16-38B3FB391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438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64AB5-3208-46EB-A2CB-53BA67DEFF1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7593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5B23D1-42CD-4F4A-AB16-38B3FB3912D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9198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Intergovernmental </a:t>
            </a:r>
            <a:r>
              <a:rPr lang="en-GB" dirty="0" err="1"/>
              <a:t>Scienc</a:t>
            </a:r>
            <a:r>
              <a:rPr lang="en-GB" dirty="0"/>
              <a:t>- Policy Platform on Biodiversity and Ecosystem services IPBES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5B23D1-42CD-4F4A-AB16-38B3FB3912D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305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Intergovernmental </a:t>
            </a:r>
            <a:r>
              <a:rPr lang="en-GB" dirty="0" err="1"/>
              <a:t>Scienc</a:t>
            </a:r>
            <a:r>
              <a:rPr lang="en-GB" dirty="0"/>
              <a:t>- Policy Platform on Biodiversity and Ecosystem services IPBES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5B23D1-42CD-4F4A-AB16-38B3FB3912D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283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Intergovernmental </a:t>
            </a:r>
            <a:r>
              <a:rPr lang="en-GB" dirty="0" err="1"/>
              <a:t>Scienc</a:t>
            </a:r>
            <a:r>
              <a:rPr lang="en-GB" dirty="0"/>
              <a:t>- Policy Platform on Biodiversity and Ecosystem services IPBES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5B23D1-42CD-4F4A-AB16-38B3FB3912D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6668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Intergovernmental </a:t>
            </a:r>
            <a:r>
              <a:rPr lang="en-GB" dirty="0" err="1"/>
              <a:t>Scienc</a:t>
            </a:r>
            <a:r>
              <a:rPr lang="en-GB" dirty="0"/>
              <a:t>- Policy Platform on Biodiversity and Ecosystem services IPBES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5B23D1-42CD-4F4A-AB16-38B3FB3912D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1207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Intergovernmental </a:t>
            </a:r>
            <a:r>
              <a:rPr lang="en-GB" dirty="0" err="1"/>
              <a:t>Scienc</a:t>
            </a:r>
            <a:r>
              <a:rPr lang="en-GB" dirty="0"/>
              <a:t>- Policy Platform on Biodiversity and Ecosystem services IPBES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5B23D1-42CD-4F4A-AB16-38B3FB3912D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3022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5B23D1-42CD-4F4A-AB16-38B3FB3912D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9092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5B23D1-42CD-4F4A-AB16-38B3FB3912D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189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5B23D1-42CD-4F4A-AB16-38B3FB3912D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7386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5B23D1-42CD-4F4A-AB16-38B3FB3912D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893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Intergovernmental Science- Policy Platform on Biodiversity and Ecosystem services IPBES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5B23D1-42CD-4F4A-AB16-38B3FB3912D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5572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5B23D1-42CD-4F4A-AB16-38B3FB3912D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0008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5B23D1-42CD-4F4A-AB16-38B3FB3912D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3591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5B23D1-42CD-4F4A-AB16-38B3FB3912D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6427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5B23D1-42CD-4F4A-AB16-38B3FB3912D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019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5B23D1-42CD-4F4A-AB16-38B3FB3912D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9117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5B23D1-42CD-4F4A-AB16-38B3FB3912D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7309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5B23D1-42CD-4F4A-AB16-38B3FB3912D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0502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5B23D1-42CD-4F4A-AB16-38B3FB3912D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3982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Decreasing aspect ratio and decreasing tip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5B23D1-42CD-4F4A-AB16-38B3FB3912D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312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5B23D1-42CD-4F4A-AB16-38B3FB3912D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9223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5B23D1-42CD-4F4A-AB16-38B3FB3912D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9247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5B23D1-42CD-4F4A-AB16-38B3FB3912D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7981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5B23D1-42CD-4F4A-AB16-38B3FB3912D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3009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5B23D1-42CD-4F4A-AB16-38B3FB3912D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3318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5B23D1-42CD-4F4A-AB16-38B3FB3912D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0798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5B23D1-42CD-4F4A-AB16-38B3FB3912D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1614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5B23D1-42CD-4F4A-AB16-38B3FB3912D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4362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5B23D1-42CD-4F4A-AB16-38B3FB3912D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9318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 shape of wing tips are also important ,with more pointed wings enabling faster flight(Findley, Studier, &amp; Wilson, 1972) and migrant birds with more pointed tips were shown to fly more efficiently at higher speeds (</a:t>
            </a:r>
            <a:r>
              <a:rPr lang="en-GB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Bowlin</a:t>
            </a:r>
            <a:r>
              <a:rPr lang="en-GB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&amp; </a:t>
            </a:r>
            <a:r>
              <a:rPr lang="en-GB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Wikelski</a:t>
            </a:r>
            <a:r>
              <a:rPr lang="en-GB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2008).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5B23D1-42CD-4F4A-AB16-38B3FB3912D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043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emf"/><Relationship Id="rId4" Type="http://schemas.openxmlformats.org/officeDocument/2006/relationships/image" Target="../media/image4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CBD34-7D71-4EBC-8DD7-3531C63185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E93602-DBC7-40A0-8B75-7F278C66C2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F506A7-6A54-4342-B5B7-CA4BDE7D6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F5A6C-3CB9-424F-BA7D-C2384C284604}" type="datetimeFigureOut">
              <a:rPr lang="en-GB" smtClean="0"/>
              <a:t>12/11/2022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9B7D83-7CA8-45EF-8CD5-DA31F8676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043A2-1599-4703-B41B-5816A12E1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A9C3F-AE1C-4546-910D-2D82D42D1B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5361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54833-555D-47D6-A809-FFC55F726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1204BC-C400-4309-A3B1-ECD9083654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239D47-D2DA-40B1-83DA-68C03271A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F5A6C-3CB9-424F-BA7D-C2384C284604}" type="datetimeFigureOut">
              <a:rPr lang="en-GB" smtClean="0"/>
              <a:t>12/11/2022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2F296B-DF41-4C26-A090-CEBE14354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062348-D0BC-4F8C-A110-89FB4FC06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A9C3F-AE1C-4546-910D-2D82D42D1B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0792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545FD8-1F6F-43F9-B5BB-A7E118F55C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3B95B0-1A7B-434D-8918-49395368CC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98BDA5-B591-4843-A7CF-D43E39AFA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F5A6C-3CB9-424F-BA7D-C2384C284604}" type="datetimeFigureOut">
              <a:rPr lang="en-GB" smtClean="0"/>
              <a:t>12/11/2022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EAEA65-FD24-4851-96C5-47E682D4D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C3E3F-67CE-4FCD-8491-ED0E9FFD5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A9C3F-AE1C-4546-910D-2D82D42D1B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25051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1" y="5638113"/>
            <a:ext cx="12191999" cy="1223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8" name="Picture 9" descr="SU_PPT_olivkvist"/>
          <p:cNvPicPr>
            <a:picLocks noChangeAspect="1" noChangeArrowheads="1"/>
          </p:cNvPicPr>
          <p:nvPr userDrawn="1"/>
        </p:nvPicPr>
        <p:blipFill>
          <a:blip r:embed="rId2" cstate="print">
            <a:alphaModFix amt="30000"/>
          </a:blip>
          <a:srcRect l="1746"/>
          <a:stretch>
            <a:fillRect/>
          </a:stretch>
        </p:blipFill>
        <p:spPr bwMode="auto">
          <a:xfrm>
            <a:off x="2118" y="317500"/>
            <a:ext cx="9175749" cy="6540500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 userDrawn="1"/>
        </p:nvSpPr>
        <p:spPr>
          <a:xfrm>
            <a:off x="3378342" y="5638113"/>
            <a:ext cx="8813657" cy="1223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14" name="Picture 13" descr="SU_logo_CMYK_ENGELSK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4821" y="5909020"/>
            <a:ext cx="1006379" cy="719975"/>
          </a:xfrm>
          <a:prstGeom prst="rect">
            <a:avLst/>
          </a:prstGeom>
          <a:ln w="3175" cmpd="sng">
            <a:noFill/>
          </a:ln>
        </p:spPr>
      </p:pic>
      <p:sp>
        <p:nvSpPr>
          <p:cNvPr id="2" name="Rubrik 1"/>
          <p:cNvSpPr>
            <a:spLocks noGrp="1"/>
          </p:cNvSpPr>
          <p:nvPr userDrawn="1">
            <p:ph type="ctrTitle"/>
          </p:nvPr>
        </p:nvSpPr>
        <p:spPr>
          <a:xfrm>
            <a:off x="796800" y="2437200"/>
            <a:ext cx="8841600" cy="1425600"/>
          </a:xfrm>
          <a:prstGeom prst="rect">
            <a:avLst/>
          </a:prstGeom>
        </p:spPr>
        <p:txBody>
          <a:bodyPr lIns="72000" tIns="36000" rIns="72000" bIns="36000" anchor="ctr" anchorCtr="0">
            <a:norm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/>
              <a:t>Click to edit Master title style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 userDrawn="1">
            <p:ph type="subTitle" idx="1"/>
          </p:nvPr>
        </p:nvSpPr>
        <p:spPr>
          <a:xfrm>
            <a:off x="796800" y="3859200"/>
            <a:ext cx="8841600" cy="116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Click to edit Master subtitle style</a:t>
            </a:r>
            <a:endParaRPr lang="sv-SE" dirty="0"/>
          </a:p>
        </p:txBody>
      </p:sp>
      <p:pic>
        <p:nvPicPr>
          <p:cNvPr id="4" name="Picture 3" descr="SMHI logotype svart 70mmA4_300dpi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43" y="6377879"/>
            <a:ext cx="710971" cy="215999"/>
          </a:xfrm>
          <a:prstGeom prst="rect">
            <a:avLst/>
          </a:prstGeom>
        </p:spPr>
      </p:pic>
      <p:pic>
        <p:nvPicPr>
          <p:cNvPr id="5" name="Picture 4" descr="KTH_Logotyp_CMYK_2013.eps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19" y="6263828"/>
            <a:ext cx="434429" cy="325822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4277056" y="6389755"/>
            <a:ext cx="22763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Caecilia Com 55 Roman"/>
                <a:cs typeface="Caecilia Com 55 Roman"/>
              </a:rPr>
              <a:t>Bolin Centre</a:t>
            </a:r>
            <a:r>
              <a:rPr lang="en-GB" sz="1200" baseline="0" dirty="0">
                <a:latin typeface="Caecilia Com 55 Roman"/>
                <a:cs typeface="Caecilia Com 55 Roman"/>
              </a:rPr>
              <a:t> for Climate Research</a:t>
            </a:r>
          </a:p>
        </p:txBody>
      </p:sp>
    </p:spTree>
    <p:extLst>
      <p:ext uri="{BB962C8B-B14F-4D97-AF65-F5344CB8AC3E}">
        <p14:creationId xmlns:p14="http://schemas.microsoft.com/office/powerpoint/2010/main" val="24489517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aption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6800" y="388800"/>
            <a:ext cx="10598400" cy="795600"/>
          </a:xfrm>
          <a:prstGeom prst="rect">
            <a:avLst/>
          </a:prstGeom>
        </p:spPr>
        <p:txBody>
          <a:bodyPr anchor="b" anchorCtr="0"/>
          <a:lstStyle/>
          <a:p>
            <a:r>
              <a:rPr lang="sv-SE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6800" y="1310400"/>
            <a:ext cx="10598400" cy="4316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816590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6800" y="388800"/>
            <a:ext cx="10598400" cy="795600"/>
          </a:xfrm>
          <a:prstGeom prst="rect">
            <a:avLst/>
          </a:prstGeom>
        </p:spPr>
        <p:txBody>
          <a:bodyPr anchor="b" anchorCtr="0"/>
          <a:lstStyle/>
          <a:p>
            <a:r>
              <a:rPr lang="sv-SE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96800" y="1310400"/>
            <a:ext cx="5198400" cy="431640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000"/>
            </a:lvl3pPr>
            <a:lvl4pPr>
              <a:defRPr sz="800"/>
            </a:lvl4pPr>
            <a:lvl5pPr>
              <a:defRPr sz="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96800" y="1310400"/>
            <a:ext cx="5198400" cy="431640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000"/>
            </a:lvl3pPr>
            <a:lvl4pPr>
              <a:defRPr sz="800"/>
            </a:lvl4pPr>
            <a:lvl5pPr>
              <a:defRPr sz="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648654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6800" y="388800"/>
            <a:ext cx="10598400" cy="795600"/>
          </a:xfrm>
          <a:prstGeom prst="rect">
            <a:avLst/>
          </a:prstGeom>
        </p:spPr>
        <p:txBody>
          <a:bodyPr anchor="b" anchorCtr="0"/>
          <a:lstStyle/>
          <a:p>
            <a:r>
              <a:rPr lang="sv-SE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6800" y="1310400"/>
            <a:ext cx="10598400" cy="4316400"/>
          </a:xfrm>
          <a:prstGeom prst="rect">
            <a:avLst/>
          </a:prstGeom>
        </p:spPr>
        <p:txBody>
          <a:bodyPr/>
          <a:lstStyle>
            <a:lvl1pPr marL="1588" indent="-1588">
              <a:lnSpc>
                <a:spcPts val="2600"/>
              </a:lnSpc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74598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6800" y="388800"/>
            <a:ext cx="6254400" cy="795600"/>
          </a:xfrm>
          <a:prstGeom prst="rect">
            <a:avLst/>
          </a:prstGeom>
        </p:spPr>
        <p:txBody>
          <a:bodyPr anchor="t" anchorCtr="0"/>
          <a:lstStyle>
            <a:lvl1pPr>
              <a:defRPr/>
            </a:lvl1pPr>
          </a:lstStyle>
          <a:p>
            <a:r>
              <a:rPr lang="sv-SE"/>
              <a:t>Click to edit Master title style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796800" y="1310400"/>
            <a:ext cx="6254400" cy="431640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7317136" y="388800"/>
            <a:ext cx="4080000" cy="523800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769579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6800" y="1310400"/>
            <a:ext cx="10598400" cy="4316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584231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20625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6800" y="388800"/>
            <a:ext cx="6254400" cy="795600"/>
          </a:xfrm>
          <a:prstGeom prst="rect">
            <a:avLst/>
          </a:prstGeom>
        </p:spPr>
        <p:txBody>
          <a:bodyPr anchor="t" anchorCtr="0"/>
          <a:lstStyle>
            <a:lvl1pPr>
              <a:defRPr/>
            </a:lvl1pPr>
          </a:lstStyle>
          <a:p>
            <a:r>
              <a:rPr lang="sv-SE"/>
              <a:t>Click to edit Master title style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796800" y="1310400"/>
            <a:ext cx="6254400" cy="431640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7317136" y="388800"/>
            <a:ext cx="4080000" cy="523800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49608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0F09F-9676-4E1D-942A-5122ADC38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23F944-7700-42E3-99D5-EF9F3FDF00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83BDAF-56F7-4B3B-9B2A-7D1064730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F5A6C-3CB9-424F-BA7D-C2384C284604}" type="datetimeFigureOut">
              <a:rPr lang="en-GB" smtClean="0"/>
              <a:t>12/11/2022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641335-44DC-4833-B4C3-C8D3D5EDF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819FD2-3751-4199-B1C4-AD5B71B50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A9C3F-AE1C-4546-910D-2D82D42D1B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5516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6800" y="1310400"/>
            <a:ext cx="10598400" cy="4316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04333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EF3B8-F383-4951-BB6A-74384CE91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9690AD-2F2B-47A1-8380-7F99C48A7D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70E951-4D6A-4491-93B1-D4D33CB78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F5A6C-3CB9-424F-BA7D-C2384C284604}" type="datetimeFigureOut">
              <a:rPr lang="en-GB" smtClean="0"/>
              <a:t>12/11/2022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29BC70-BB14-44AF-8BCD-AC4A5DEA1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AA025B-90C1-472E-AFD3-9ECC29E73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A9C3F-AE1C-4546-910D-2D82D42D1B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3572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3E729-4EAD-4661-A77E-A857CAC95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DD381A-2B3E-470E-ABBA-0869286117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0EA073-BC9F-4FE5-8754-9B97256A1C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A81A0C-7028-42CB-BF28-B368A8462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F5A6C-3CB9-424F-BA7D-C2384C284604}" type="datetimeFigureOut">
              <a:rPr lang="en-GB" smtClean="0"/>
              <a:t>12/11/2022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B6179C-4E2F-4A9F-90AC-E79D87213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47E78-638E-4FD0-B5E6-388DF5719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A9C3F-AE1C-4546-910D-2D82D42D1B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5146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8B3FE-1B28-48E2-A704-2E14CC39B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272BCD-BDC6-496B-A589-994966C10C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44B583-00DA-47E2-8A4C-C71574776B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9E2187-19F8-489E-979A-3142D1334C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F7D57B-EEAB-4726-8A77-35743CA5CC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2EB907-0A97-476F-890C-97424C052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F5A6C-3CB9-424F-BA7D-C2384C284604}" type="datetimeFigureOut">
              <a:rPr lang="en-GB" smtClean="0"/>
              <a:t>12/11/2022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B0ADFF-6D1F-4CFB-908B-34EE0B15D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BB407-78F7-4210-B9F0-4CED15CE7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A9C3F-AE1C-4546-910D-2D82D42D1B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3659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13790-1039-42A6-BAFE-A714378AC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0D6EA1-2CA6-41A1-BCB6-B2C28DB39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F5A6C-3CB9-424F-BA7D-C2384C284604}" type="datetimeFigureOut">
              <a:rPr lang="en-GB" smtClean="0"/>
              <a:t>12/11/2022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620881-F603-4540-967C-3E508767F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783BCA-A2D6-4880-BB8F-C02508F4C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A9C3F-AE1C-4546-910D-2D82D42D1B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1496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A8E306-F311-4646-A36B-AA50D1E9F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F5A6C-3CB9-424F-BA7D-C2384C284604}" type="datetimeFigureOut">
              <a:rPr lang="en-GB" smtClean="0"/>
              <a:t>12/11/2022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A0CF74-B250-4F6D-AB90-15725D274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0734C8-BD6E-4892-8E8D-71ECC3448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A9C3F-AE1C-4546-910D-2D82D42D1B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563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EFA48-9B70-4799-BE20-0FAA4A14D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64824D-831E-417B-9613-C8E0FF64D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6E3F8A-B088-4E86-A445-35F3FB6433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987830-C963-4AC8-A074-F7CDFD819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F5A6C-3CB9-424F-BA7D-C2384C284604}" type="datetimeFigureOut">
              <a:rPr lang="en-GB" smtClean="0"/>
              <a:t>12/11/2022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12EBFC-66D1-48B4-B213-AFF43A489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8A8917-7156-4B14-BF77-DA72D7F60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A9C3F-AE1C-4546-910D-2D82D42D1B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7842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09211-96BF-4371-8999-3BD8A674F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E080E3-A143-4404-9FC0-14EDED9852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AF67C6-368F-40F2-AD79-FB6F2E33E8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B12BE4-7A67-4AB4-9985-96D56377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F5A6C-3CB9-424F-BA7D-C2384C284604}" type="datetimeFigureOut">
              <a:rPr lang="en-GB" smtClean="0"/>
              <a:t>12/11/2022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5D0D35-1265-4819-B5AA-6DC763DF2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CCFA12-0160-4635-92BC-A48A90915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A9C3F-AE1C-4546-910D-2D82D42D1B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6853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810681-523D-467F-9AA1-08A398DCE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EFA37B-0122-415B-A00B-1ED2E6CA6A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BAC033-0FB5-4F63-B1C3-7D69AD9A77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AF5A6C-3CB9-424F-BA7D-C2384C284604}" type="datetimeFigureOut">
              <a:rPr lang="en-GB" smtClean="0"/>
              <a:t>12/11/2022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F29934-46EE-49B3-B754-4E68070F4B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7DC343-2F88-4BDA-AECE-6152962102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BA9C3F-AE1C-4546-910D-2D82D42D1B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8930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796800" y="388800"/>
            <a:ext cx="10598400" cy="795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sv-SE"/>
              <a:t>Click to edit Master title style</a:t>
            </a:r>
            <a:endParaRPr lang="en-GB"/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796800" y="1310400"/>
            <a:ext cx="10598400" cy="4316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GB" dirty="0"/>
          </a:p>
        </p:txBody>
      </p:sp>
      <p:pic>
        <p:nvPicPr>
          <p:cNvPr id="11" name="Picture 10" descr="logo-org-engelsk_rgb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555200" y="5655600"/>
            <a:ext cx="1296000" cy="97339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" y="5638113"/>
            <a:ext cx="12191999" cy="1223999"/>
            <a:chOff x="0" y="5638112"/>
            <a:chExt cx="9143999" cy="1223999"/>
          </a:xfrm>
        </p:grpSpPr>
        <p:sp>
          <p:nvSpPr>
            <p:cNvPr id="29" name="Rectangle 28"/>
            <p:cNvSpPr/>
            <p:nvPr userDrawn="1"/>
          </p:nvSpPr>
          <p:spPr>
            <a:xfrm>
              <a:off x="0" y="5638112"/>
              <a:ext cx="9143999" cy="1223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pic>
          <p:nvPicPr>
            <p:cNvPr id="30" name="Picture 29" descr="SU_logo_CMYK_ENGELSK.eps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3616" y="5909019"/>
              <a:ext cx="754784" cy="719975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 userDrawn="1"/>
          </p:nvSpPr>
          <p:spPr>
            <a:xfrm>
              <a:off x="164043" y="6262754"/>
              <a:ext cx="36202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latin typeface="Caecilia Com 55 Roman"/>
                  <a:cs typeface="Caecilia Com 55 Roman"/>
                </a:rPr>
                <a:t>Bolin Centre</a:t>
              </a:r>
              <a:r>
                <a:rPr lang="en-GB" sz="1200" baseline="0" dirty="0">
                  <a:latin typeface="Caecilia Com 55 Roman"/>
                  <a:cs typeface="Caecilia Com 55 Roman"/>
                </a:rPr>
                <a:t> for Climate Research</a:t>
              </a:r>
            </a:p>
            <a:p>
              <a:r>
                <a:rPr lang="en-GB" sz="800" baseline="0" dirty="0">
                  <a:latin typeface="TheSansB W4 SemiLight"/>
                  <a:cs typeface="TheSansB W4 SemiLight"/>
                </a:rPr>
                <a:t>A collaboration between Stockholm University, KTH and the Swedish Meteorological and Hydrological Institute </a:t>
              </a:r>
              <a:endParaRPr lang="en-GB" sz="800" dirty="0">
                <a:latin typeface="TheSansB W4 SemiLight"/>
                <a:cs typeface="TheSansB W4 Semi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5684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600" b="1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5.png"/><Relationship Id="rId7" Type="http://schemas.microsoft.com/office/2007/relationships/hdphoto" Target="../media/hdphoto2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10" Type="http://schemas.microsoft.com/office/2007/relationships/hdphoto" Target="../media/hdphoto4.wdp"/><Relationship Id="rId4" Type="http://schemas.openxmlformats.org/officeDocument/2006/relationships/image" Target="../media/image10.png"/><Relationship Id="rId9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5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7" Type="http://schemas.microsoft.com/office/2007/relationships/hdphoto" Target="../media/hdphoto8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9.wdp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openxmlformats.org/officeDocument/2006/relationships/image" Target="../media/image31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png"/><Relationship Id="rId4" Type="http://schemas.microsoft.com/office/2007/relationships/hdphoto" Target="../media/hdphoto10.wdp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microsoft.com/office/2007/relationships/hdphoto" Target="../media/hdphoto2.wdp"/><Relationship Id="rId9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5.png"/><Relationship Id="rId7" Type="http://schemas.microsoft.com/office/2007/relationships/hdphoto" Target="../media/hdphoto2.wd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10" Type="http://schemas.microsoft.com/office/2007/relationships/hdphoto" Target="../media/hdphoto4.wdp"/><Relationship Id="rId4" Type="http://schemas.openxmlformats.org/officeDocument/2006/relationships/image" Target="../media/image10.png"/><Relationship Id="rId9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microsoft.com/office/2007/relationships/hdphoto" Target="../media/hdphoto4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microsoft.com/office/2007/relationships/hdphoto" Target="../media/hdphoto2.wdp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15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microsoft.com/office/2007/relationships/hdphoto" Target="../media/hdphoto3.wdp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microsoft.com/office/2007/relationships/hdphoto" Target="../media/hdphoto5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2.png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2121600" y="2437200"/>
            <a:ext cx="6992808" cy="1422001"/>
          </a:xfrm>
        </p:spPr>
        <p:txBody>
          <a:bodyPr>
            <a:noAutofit/>
          </a:bodyPr>
          <a:lstStyle/>
          <a:p>
            <a:br>
              <a:rPr lang="en-GB" sz="2400" b="1" i="1" dirty="0"/>
            </a:br>
            <a:endParaRPr lang="sv-SE" sz="2400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2121600" y="4365403"/>
            <a:ext cx="6631200" cy="1166400"/>
          </a:xfrm>
        </p:spPr>
        <p:txBody>
          <a:bodyPr anchor="ctr"/>
          <a:lstStyle/>
          <a:p>
            <a:r>
              <a:rPr lang="sv-SE" dirty="0">
                <a:solidFill>
                  <a:srgbClr val="000000"/>
                </a:solidFill>
              </a:rPr>
              <a:t>Heather Wood</a:t>
            </a:r>
          </a:p>
          <a:p>
            <a:endParaRPr lang="sv-S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648784-EC6A-4D7E-B39D-EDEF41E1DEEA}"/>
              </a:ext>
            </a:extLst>
          </p:cNvPr>
          <p:cNvSpPr txBox="1"/>
          <p:nvPr/>
        </p:nvSpPr>
        <p:spPr>
          <a:xfrm>
            <a:off x="5934075" y="5668674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FFFF"/>
                </a:solidFill>
                <a:latin typeface="Calibri"/>
              </a:rPr>
              <a:t>Photo by Jens Rydell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04CC6520-B6E9-4ACF-BE3B-4284A9393038}"/>
              </a:ext>
            </a:extLst>
          </p:cNvPr>
          <p:cNvSpPr txBox="1">
            <a:spLocks/>
          </p:cNvSpPr>
          <p:nvPr/>
        </p:nvSpPr>
        <p:spPr>
          <a:xfrm>
            <a:off x="1524000" y="1007907"/>
            <a:ext cx="9144000" cy="2387600"/>
          </a:xfrm>
          <a:prstGeom prst="rect">
            <a:avLst/>
          </a:prstGeom>
        </p:spPr>
        <p:txBody>
          <a:bodyPr vert="horz" lIns="72000" tIns="36000" rIns="72000" bIns="36000" rtlCol="0" anchor="ctr" anchorCtr="0">
            <a:normAutofit fontScale="9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b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GB" sz="1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Variability in bat morphology is influenced by temperature and forest cover and their interactions.</a:t>
            </a:r>
            <a:b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sz="4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387E032-28F8-4940-A8CF-0C61687327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01" b="66039" l="3767" r="975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30" r="3906" b="34616"/>
          <a:stretch/>
        </p:blipFill>
        <p:spPr>
          <a:xfrm rot="20581449">
            <a:off x="5106792" y="2860559"/>
            <a:ext cx="6239364" cy="279599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78732" y="1270800"/>
            <a:ext cx="5439494" cy="4316400"/>
          </a:xfrm>
        </p:spPr>
        <p:txBody>
          <a:bodyPr>
            <a:normAutofit/>
          </a:bodyPr>
          <a:lstStyle/>
          <a:p>
            <a:endParaRPr lang="en-GB" sz="18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/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AB30E93-834E-4CCF-A047-43FAC55AC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Bat wing morphology- energy efficiency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7D834BB-EC62-4D26-B355-6F4C94941945}"/>
              </a:ext>
            </a:extLst>
          </p:cNvPr>
          <p:cNvSpPr txBox="1">
            <a:spLocks/>
          </p:cNvSpPr>
          <p:nvPr/>
        </p:nvSpPr>
        <p:spPr>
          <a:xfrm>
            <a:off x="822059" y="1547174"/>
            <a:ext cx="11102848" cy="27374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ts val="2900"/>
              </a:lnSpc>
              <a:spcBef>
                <a:spcPct val="20000"/>
              </a:spcBef>
              <a:buSzPct val="93000"/>
              <a:buFont typeface="Verdana" pitchFamily="34" charset="0"/>
              <a:buChar char="●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GB" dirty="0"/>
          </a:p>
          <a:p>
            <a:pPr lvl="1"/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803788-9700-48C3-B03B-FD12B555D8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6787" y1="39431" x2="16787" y2="39431"/>
                        <a14:foregroundMark x1="17873" y1="40703" x2="17873" y2="40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061" y="1488001"/>
            <a:ext cx="4560658" cy="3406417"/>
          </a:xfrm>
          <a:prstGeom prst="rect">
            <a:avLst/>
          </a:prstGeo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2CAAD5EF-20A3-4BDC-873D-F74CAD5FB7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6787" y1="39431" x2="16787" y2="39431"/>
                        <a14:foregroundMark x1="17873" y1="40703" x2="17873" y2="40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746" y="1488001"/>
            <a:ext cx="7167716" cy="31886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777817-BB50-484A-9E5F-0CD464BBC2A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7" t="2134" r="63838" b="15507"/>
          <a:stretch/>
        </p:blipFill>
        <p:spPr>
          <a:xfrm rot="16200000">
            <a:off x="5375701" y="-415676"/>
            <a:ext cx="1060951" cy="11379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9395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78732" y="1270800"/>
            <a:ext cx="5439494" cy="4316400"/>
          </a:xfrm>
        </p:spPr>
        <p:txBody>
          <a:bodyPr>
            <a:normAutofit/>
          </a:bodyPr>
          <a:lstStyle/>
          <a:p>
            <a:endParaRPr lang="en-GB" sz="18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/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AB30E93-834E-4CCF-A047-43FAC55AC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can we study historic morphological change?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7D834BB-EC62-4D26-B355-6F4C94941945}"/>
              </a:ext>
            </a:extLst>
          </p:cNvPr>
          <p:cNvSpPr txBox="1">
            <a:spLocks/>
          </p:cNvSpPr>
          <p:nvPr/>
        </p:nvSpPr>
        <p:spPr>
          <a:xfrm>
            <a:off x="822059" y="1547174"/>
            <a:ext cx="11102848" cy="27374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ts val="2900"/>
              </a:lnSpc>
              <a:spcBef>
                <a:spcPct val="20000"/>
              </a:spcBef>
              <a:buSzPct val="93000"/>
              <a:buFont typeface="Verdana" pitchFamily="34" charset="0"/>
              <a:buChar char="●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GB" dirty="0"/>
          </a:p>
          <a:p>
            <a:pPr lvl="1"/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4F139B-1BB4-4B50-9C1E-9769C75C1B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783" y="1270800"/>
            <a:ext cx="6735002" cy="503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6173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78732" y="1270800"/>
            <a:ext cx="5439494" cy="4316400"/>
          </a:xfrm>
        </p:spPr>
        <p:txBody>
          <a:bodyPr>
            <a:normAutofit/>
          </a:bodyPr>
          <a:lstStyle/>
          <a:p>
            <a:endParaRPr lang="en-GB" sz="18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/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AB30E93-834E-4CCF-A047-43FAC55AC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Can rapid morphological changes occur?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7D834BB-EC62-4D26-B355-6F4C94941945}"/>
              </a:ext>
            </a:extLst>
          </p:cNvPr>
          <p:cNvSpPr txBox="1">
            <a:spLocks/>
          </p:cNvSpPr>
          <p:nvPr/>
        </p:nvSpPr>
        <p:spPr>
          <a:xfrm>
            <a:off x="822059" y="1547174"/>
            <a:ext cx="11102848" cy="27374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ts val="2900"/>
              </a:lnSpc>
              <a:spcBef>
                <a:spcPct val="20000"/>
              </a:spcBef>
              <a:buSzPct val="93000"/>
              <a:buFont typeface="Verdana" pitchFamily="34" charset="0"/>
              <a:buChar char="●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GB" dirty="0"/>
          </a:p>
          <a:p>
            <a:pPr lvl="1"/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A6BEA0-CBD7-4C89-A3B3-866D3538C4AC}"/>
              </a:ext>
            </a:extLst>
          </p:cNvPr>
          <p:cNvSpPr txBox="1"/>
          <p:nvPr/>
        </p:nvSpPr>
        <p:spPr>
          <a:xfrm>
            <a:off x="796800" y="1997839"/>
            <a:ext cx="703596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i="1" dirty="0">
                <a:latin typeface="Verdana" panose="020B0604030504040204" pitchFamily="34" charset="0"/>
                <a:ea typeface="Verdana" panose="020B0604030504040204" pitchFamily="34" charset="0"/>
              </a:rPr>
              <a:t>Pipistrellus kuhlii 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in Italy over last 133 years (</a:t>
            </a:r>
            <a:r>
              <a:rPr lang="en-US" sz="2000" dirty="0"/>
              <a:t>Tomassini, A. et al (2014) Journal of Biogeography: </a:t>
            </a:r>
            <a:r>
              <a:rPr lang="en-US" sz="2000" i="1" dirty="0"/>
              <a:t>41</a:t>
            </a:r>
            <a:r>
              <a:rPr lang="en-US" sz="2000" dirty="0"/>
              <a:t>(5)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  <a:p>
            <a:pPr marL="0" indent="0" algn="ctr">
              <a:buNone/>
            </a:pP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marL="0" indent="0">
              <a:buNone/>
            </a:pPr>
            <a:endParaRPr lang="en-GB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Bergmann’s rule</a:t>
            </a:r>
          </a:p>
          <a:p>
            <a:pPr marL="0" indent="0">
              <a:buNone/>
            </a:pPr>
            <a:endParaRPr lang="en-GB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en-GB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en-GB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en-GB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en-GB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en-GB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Resource Rule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0558468-4D45-4130-8ED4-CEDEA25A1FD1}"/>
              </a:ext>
            </a:extLst>
          </p:cNvPr>
          <p:cNvGrpSpPr/>
          <p:nvPr/>
        </p:nvGrpSpPr>
        <p:grpSpPr>
          <a:xfrm>
            <a:off x="5202466" y="2915904"/>
            <a:ext cx="6989534" cy="3812408"/>
            <a:chOff x="5611923" y="2374387"/>
            <a:chExt cx="6989534" cy="381240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07BF159-7A6F-4CD0-8791-7E81F047030A}"/>
                </a:ext>
              </a:extLst>
            </p:cNvPr>
            <p:cNvSpPr txBox="1"/>
            <p:nvPr/>
          </p:nvSpPr>
          <p:spPr>
            <a:xfrm>
              <a:off x="9053844" y="5540464"/>
              <a:ext cx="2070836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Increased street lighting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DC7DF5F-42F2-430C-8051-5F4C2A83A9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7167" b="59467" l="45072" r="61148">
                          <a14:backgroundMark x1="50455" y1="55346" x2="50455" y2="55346"/>
                          <a14:backgroundMark x1="50455" y1="55568" x2="50455" y2="55568"/>
                          <a14:backgroundMark x1="50455" y1="55568" x2="50455" y2="55568"/>
                          <a14:backgroundMark x1="52070" y1="55734" x2="52070" y2="55734"/>
                        </a14:backgroundRemoval>
                      </a14:imgEffect>
                      <a14:imgEffect>
                        <a14:brightnessContrast bright="-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062" t="45630" r="36842" b="38996"/>
            <a:stretch/>
          </p:blipFill>
          <p:spPr>
            <a:xfrm>
              <a:off x="9355562" y="2677691"/>
              <a:ext cx="1383202" cy="75871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9666430-AF0D-40D4-BFC6-0C96D6DE5F75}"/>
                </a:ext>
              </a:extLst>
            </p:cNvPr>
            <p:cNvSpPr txBox="1"/>
            <p:nvPr/>
          </p:nvSpPr>
          <p:spPr>
            <a:xfrm>
              <a:off x="11124680" y="2374387"/>
              <a:ext cx="81860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200" dirty="0">
                  <a:solidFill>
                    <a:srgbClr val="FF0000"/>
                  </a:solidFill>
                </a:rPr>
                <a:t>X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3048997-4CA2-4A1D-A238-5F9772B697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7167" b="59467" l="45072" r="61148">
                          <a14:backgroundMark x1="50455" y1="55346" x2="50455" y2="55346"/>
                          <a14:backgroundMark x1="50455" y1="55568" x2="50455" y2="55568"/>
                          <a14:backgroundMark x1="50455" y1="55568" x2="50455" y2="55568"/>
                          <a14:backgroundMark x1="52070" y1="55734" x2="52070" y2="55734"/>
                        </a14:backgroundRemoval>
                      </a14:imgEffect>
                      <a14:imgEffect>
                        <a14:brightnessContrast bright="-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062" t="45630" r="36842" b="38996"/>
            <a:stretch/>
          </p:blipFill>
          <p:spPr>
            <a:xfrm>
              <a:off x="8689904" y="4051503"/>
              <a:ext cx="2714517" cy="148896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93B1652-6D6A-4896-89F3-E71CDC630A32}"/>
                </a:ext>
              </a:extLst>
            </p:cNvPr>
            <p:cNvSpPr txBox="1"/>
            <p:nvPr/>
          </p:nvSpPr>
          <p:spPr>
            <a:xfrm>
              <a:off x="11097121" y="4093981"/>
              <a:ext cx="150433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0" dirty="0">
                  <a:solidFill>
                    <a:srgbClr val="92D050"/>
                  </a:solidFill>
                  <a:sym typeface="Wingdings" panose="05000000000000000000" pitchFamily="2" charset="2"/>
                </a:rPr>
                <a:t></a:t>
              </a:r>
              <a:endParaRPr lang="en-GB" sz="8000" dirty="0">
                <a:solidFill>
                  <a:srgbClr val="92D050"/>
                </a:solidFill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FC743EC-2FB0-4C82-B433-C11B754D34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7167" b="59467" l="45072" r="61148">
                          <a14:backgroundMark x1="50455" y1="55346" x2="50455" y2="55346"/>
                          <a14:backgroundMark x1="50455" y1="55568" x2="50455" y2="55568"/>
                          <a14:backgroundMark x1="50455" y1="55568" x2="50455" y2="55568"/>
                          <a14:backgroundMark x1="52070" y1="55734" x2="52070" y2="55734"/>
                        </a14:backgroundRemoval>
                      </a14:imgEffect>
                      <a14:imgEffect>
                        <a14:brightnessContrast bright="-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062" t="45630" r="36842" b="38996"/>
            <a:stretch/>
          </p:blipFill>
          <p:spPr>
            <a:xfrm>
              <a:off x="5611923" y="2552713"/>
              <a:ext cx="2029097" cy="111299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A3165D8-3769-46EC-81D6-B77748438E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7167" b="59467" l="45072" r="61148">
                          <a14:backgroundMark x1="50455" y1="55346" x2="50455" y2="55346"/>
                          <a14:backgroundMark x1="50455" y1="55568" x2="50455" y2="55568"/>
                          <a14:backgroundMark x1="50455" y1="55568" x2="50455" y2="55568"/>
                          <a14:backgroundMark x1="52070" y1="55734" x2="52070" y2="55734"/>
                        </a14:backgroundRemoval>
                      </a14:imgEffect>
                      <a14:imgEffect>
                        <a14:brightnessContrast bright="-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062" t="45630" r="36842" b="38996"/>
            <a:stretch/>
          </p:blipFill>
          <p:spPr>
            <a:xfrm>
              <a:off x="5611923" y="4304424"/>
              <a:ext cx="2029097" cy="1112996"/>
            </a:xfrm>
            <a:prstGeom prst="rect">
              <a:avLst/>
            </a:prstGeom>
          </p:spPr>
        </p:pic>
      </p:grp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C15DF11-96DF-4424-A37E-C2D0D3B7541F}"/>
              </a:ext>
            </a:extLst>
          </p:cNvPr>
          <p:cNvCxnSpPr/>
          <p:nvPr/>
        </p:nvCxnSpPr>
        <p:spPr>
          <a:xfrm>
            <a:off x="5644055" y="2915904"/>
            <a:ext cx="4445876" cy="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6A6A665-D630-4247-8DB6-E4738F19375F}"/>
              </a:ext>
            </a:extLst>
          </p:cNvPr>
          <p:cNvSpPr txBox="1"/>
          <p:nvPr/>
        </p:nvSpPr>
        <p:spPr>
          <a:xfrm>
            <a:off x="7766998" y="2513559"/>
            <a:ext cx="730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2554256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78732" y="1270800"/>
            <a:ext cx="5439494" cy="4316400"/>
          </a:xfrm>
        </p:spPr>
        <p:txBody>
          <a:bodyPr>
            <a:normAutofit/>
          </a:bodyPr>
          <a:lstStyle/>
          <a:p>
            <a:endParaRPr lang="en-GB" sz="18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/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AB30E93-834E-4CCF-A047-43FAC55AC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Can rapid morphological changes occur?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7D834BB-EC62-4D26-B355-6F4C94941945}"/>
              </a:ext>
            </a:extLst>
          </p:cNvPr>
          <p:cNvSpPr txBox="1">
            <a:spLocks/>
          </p:cNvSpPr>
          <p:nvPr/>
        </p:nvSpPr>
        <p:spPr>
          <a:xfrm>
            <a:off x="822059" y="1547174"/>
            <a:ext cx="11102848" cy="27374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ts val="2900"/>
              </a:lnSpc>
              <a:spcBef>
                <a:spcPct val="20000"/>
              </a:spcBef>
              <a:buSzPct val="93000"/>
              <a:buFont typeface="Verdana" pitchFamily="34" charset="0"/>
              <a:buChar char="●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GB" dirty="0"/>
          </a:p>
          <a:p>
            <a:pPr lvl="1"/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364C69-7BC1-49CE-97D1-DC898805C9AE}"/>
              </a:ext>
            </a:extLst>
          </p:cNvPr>
          <p:cNvSpPr txBox="1"/>
          <p:nvPr/>
        </p:nvSpPr>
        <p:spPr>
          <a:xfrm>
            <a:off x="678732" y="2062684"/>
            <a:ext cx="91413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Cliff Swallow (</a:t>
            </a:r>
            <a:r>
              <a:rPr lang="en-US" sz="2000" i="1" dirty="0" err="1">
                <a:latin typeface="Verdana" panose="020B0604030504040204" pitchFamily="34" charset="0"/>
                <a:ea typeface="Verdana" panose="020B0604030504040204" pitchFamily="34" charset="0"/>
              </a:rPr>
              <a:t>Petrochelidon</a:t>
            </a:r>
            <a:r>
              <a:rPr lang="en-US" sz="2000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i="1" dirty="0" err="1">
                <a:latin typeface="Verdana" panose="020B0604030504040204" pitchFamily="34" charset="0"/>
                <a:ea typeface="Verdana" panose="020B0604030504040204" pitchFamily="34" charset="0"/>
              </a:rPr>
              <a:t>pyrrhonota</a:t>
            </a:r>
            <a:r>
              <a:rPr lang="en-US" sz="2000" i="1" dirty="0">
                <a:latin typeface="Verdana" panose="020B0604030504040204" pitchFamily="34" charset="0"/>
                <a:ea typeface="Verdana" panose="020B0604030504040204" pitchFamily="34" charset="0"/>
              </a:rPr>
              <a:t>)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in Nebraska over 30 years (</a:t>
            </a:r>
            <a:r>
              <a:rPr lang="en-GB" sz="2000" dirty="0"/>
              <a:t>Brown &amp; Brown (2013) Current Biology </a:t>
            </a:r>
            <a:r>
              <a:rPr lang="en-US" sz="2000" i="1" dirty="0"/>
              <a:t>23</a:t>
            </a:r>
            <a:r>
              <a:rPr lang="en-US" sz="2000" dirty="0"/>
              <a:t>(6))</a:t>
            </a:r>
            <a:endParaRPr lang="en-GB" sz="2000" dirty="0"/>
          </a:p>
          <a:p>
            <a:pPr algn="ctr"/>
            <a:endParaRPr lang="en-GB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0A43CCF-9F95-4C21-BFAB-0C7DB303596E}"/>
              </a:ext>
            </a:extLst>
          </p:cNvPr>
          <p:cNvGrpSpPr/>
          <p:nvPr/>
        </p:nvGrpSpPr>
        <p:grpSpPr>
          <a:xfrm>
            <a:off x="1008313" y="3111302"/>
            <a:ext cx="9422993" cy="2899413"/>
            <a:chOff x="924230" y="3062366"/>
            <a:chExt cx="9422993" cy="289941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9A35B0D-AB25-4F3A-8D4B-89611BCE56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0000" l="8824" r="9647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564" t="25980" r="2638" b="41465"/>
            <a:stretch/>
          </p:blipFill>
          <p:spPr>
            <a:xfrm>
              <a:off x="1022553" y="3713245"/>
              <a:ext cx="2448233" cy="120936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BEAF16D-8514-4F29-9AD7-6D24DAD40363}"/>
                </a:ext>
              </a:extLst>
            </p:cNvPr>
            <p:cNvSpPr txBox="1"/>
            <p:nvPr/>
          </p:nvSpPr>
          <p:spPr>
            <a:xfrm>
              <a:off x="924230" y="3087293"/>
              <a:ext cx="26448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Pre- road construction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FD895C-DDE8-477B-87D5-36F8E11C22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0000" l="8824" r="9647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564" t="25980" r="2638" b="41465"/>
            <a:stretch/>
          </p:blipFill>
          <p:spPr>
            <a:xfrm>
              <a:off x="5102941" y="3768890"/>
              <a:ext cx="2448233" cy="120936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C1B6325-1F95-4D3C-A9DB-2C566F3C3BD6}"/>
                </a:ext>
              </a:extLst>
            </p:cNvPr>
            <p:cNvSpPr txBox="1"/>
            <p:nvPr/>
          </p:nvSpPr>
          <p:spPr>
            <a:xfrm>
              <a:off x="6799004" y="3062366"/>
              <a:ext cx="26448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Post-road construction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0E694A7-01D5-43B2-8A0A-321DF928BCBA}"/>
                </a:ext>
              </a:extLst>
            </p:cNvPr>
            <p:cNvSpPr txBox="1"/>
            <p:nvPr/>
          </p:nvSpPr>
          <p:spPr>
            <a:xfrm>
              <a:off x="5240594" y="5368413"/>
              <a:ext cx="14650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Road kill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5317C50-F027-4417-9E7A-89B5C74EC7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0000" l="8824" r="9647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564" t="25980" r="2638" b="41465"/>
            <a:stretch/>
          </p:blipFill>
          <p:spPr>
            <a:xfrm>
              <a:off x="8267700" y="3768890"/>
              <a:ext cx="1594055" cy="1209366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DD77226-FCE2-4983-9178-84C6FF010CA5}"/>
                </a:ext>
              </a:extLst>
            </p:cNvPr>
            <p:cNvSpPr txBox="1"/>
            <p:nvPr/>
          </p:nvSpPr>
          <p:spPr>
            <a:xfrm>
              <a:off x="7782230" y="5315448"/>
              <a:ext cx="25649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Surviving wider population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1105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78732" y="1270800"/>
            <a:ext cx="5439494" cy="4316400"/>
          </a:xfrm>
        </p:spPr>
        <p:txBody>
          <a:bodyPr>
            <a:normAutofit/>
          </a:bodyPr>
          <a:lstStyle/>
          <a:p>
            <a:endParaRPr lang="en-GB" sz="18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/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AB30E93-834E-4CCF-A047-43FAC55AC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Global driver data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7D834BB-EC62-4D26-B355-6F4C94941945}"/>
              </a:ext>
            </a:extLst>
          </p:cNvPr>
          <p:cNvSpPr txBox="1">
            <a:spLocks/>
          </p:cNvSpPr>
          <p:nvPr/>
        </p:nvSpPr>
        <p:spPr>
          <a:xfrm>
            <a:off x="822059" y="1547174"/>
            <a:ext cx="11102848" cy="27374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ts val="2900"/>
              </a:lnSpc>
              <a:spcBef>
                <a:spcPct val="20000"/>
              </a:spcBef>
              <a:buSzPct val="93000"/>
              <a:buFont typeface="Verdana" pitchFamily="34" charset="0"/>
              <a:buChar char="●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GB" dirty="0"/>
          </a:p>
          <a:p>
            <a:pPr lvl="1"/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A20217-C0CC-4C16-8D3F-EEABF2F95B57}"/>
              </a:ext>
            </a:extLst>
          </p:cNvPr>
          <p:cNvSpPr txBox="1"/>
          <p:nvPr/>
        </p:nvSpPr>
        <p:spPr>
          <a:xfrm>
            <a:off x="1242848" y="1908078"/>
            <a:ext cx="10270419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Many past studies use </a:t>
            </a:r>
            <a:r>
              <a:rPr lang="en-GB" sz="2000" b="1" dirty="0">
                <a:latin typeface="Verdana" panose="020B0604030504040204" pitchFamily="34" charset="0"/>
                <a:ea typeface="Verdana" panose="020B0604030504040204" pitchFamily="34" charset="0"/>
              </a:rPr>
              <a:t>time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 as a proxy for climate or land-use change</a:t>
            </a:r>
          </a:p>
          <a:p>
            <a:endParaRPr lang="en-GB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Some studies included quantitative data for climate </a:t>
            </a:r>
            <a:r>
              <a:rPr lang="en-GB" sz="2000" b="1" dirty="0">
                <a:latin typeface="Verdana" panose="020B0604030504040204" pitchFamily="34" charset="0"/>
                <a:ea typeface="Verdana" panose="020B0604030504040204" pitchFamily="34" charset="0"/>
              </a:rPr>
              <a:t>OR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 landscape</a:t>
            </a:r>
          </a:p>
          <a:p>
            <a:endParaRPr lang="en-GB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But... Very few used measured </a:t>
            </a:r>
            <a:r>
              <a:rPr lang="en-GB" sz="2000" b="1" dirty="0">
                <a:latin typeface="Verdana" panose="020B0604030504040204" pitchFamily="34" charset="0"/>
                <a:ea typeface="Verdana" panose="020B0604030504040204" pitchFamily="34" charset="0"/>
              </a:rPr>
              <a:t>BOTH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 climate and historic land-use data</a:t>
            </a:r>
          </a:p>
          <a:p>
            <a:endParaRPr lang="en-GB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GB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ctr">
              <a:buNone/>
            </a:pP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Why is this important?</a:t>
            </a:r>
          </a:p>
          <a:p>
            <a:endParaRPr lang="en-GB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Both climate and land-use have changed over time so impossible to disentangle the effects of these two drivers.</a:t>
            </a:r>
          </a:p>
          <a:p>
            <a:endParaRPr lang="en-GB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Climate and land-use could have interacting effects.</a:t>
            </a:r>
          </a:p>
          <a:p>
            <a:endParaRPr lang="en-GB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5946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967D62E-4F8C-46CE-840B-D1F518A5BD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7" t="2134" r="63838" b="15507"/>
          <a:stretch/>
        </p:blipFill>
        <p:spPr>
          <a:xfrm rot="16200000">
            <a:off x="5354406" y="1073425"/>
            <a:ext cx="677991" cy="7271771"/>
          </a:xfrm>
          <a:prstGeom prst="rect">
            <a:avLst/>
          </a:prstGeom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78732" y="1270800"/>
            <a:ext cx="5439494" cy="4316400"/>
          </a:xfrm>
        </p:spPr>
        <p:txBody>
          <a:bodyPr>
            <a:normAutofit/>
          </a:bodyPr>
          <a:lstStyle/>
          <a:p>
            <a:endParaRPr lang="en-GB" sz="18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/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AB30E93-834E-4CCF-A047-43FAC55AC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Research Question 1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7D834BB-EC62-4D26-B355-6F4C94941945}"/>
              </a:ext>
            </a:extLst>
          </p:cNvPr>
          <p:cNvSpPr txBox="1">
            <a:spLocks/>
          </p:cNvSpPr>
          <p:nvPr/>
        </p:nvSpPr>
        <p:spPr>
          <a:xfrm>
            <a:off x="822059" y="1547174"/>
            <a:ext cx="11102848" cy="27374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ts val="2900"/>
              </a:lnSpc>
              <a:spcBef>
                <a:spcPct val="20000"/>
              </a:spcBef>
              <a:buSzPct val="93000"/>
              <a:buFont typeface="Verdana" pitchFamily="34" charset="0"/>
              <a:buChar char="●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GB" dirty="0"/>
          </a:p>
          <a:p>
            <a:pPr lvl="1"/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ECD121-4773-46A7-AA02-22414FB1DBE1}"/>
              </a:ext>
            </a:extLst>
          </p:cNvPr>
          <p:cNvSpPr txBox="1"/>
          <p:nvPr/>
        </p:nvSpPr>
        <p:spPr>
          <a:xfrm>
            <a:off x="1011621" y="2102859"/>
            <a:ext cx="101083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Higher summer temperatures will cause a decrease in body size (Bergmann’s rule) or an increase in appendage size (Allen’s rule).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A4F2BB-C9B8-4DD8-A231-340AFD7101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94" b="89885" l="3756" r="91538">
                        <a14:backgroundMark x1="39593" y1="71532" x2="39593" y2="71532"/>
                        <a14:backgroundMark x1="32760" y1="70260" x2="33303" y2="703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18" t="27018" r="6723" b="32742"/>
          <a:stretch/>
        </p:blipFill>
        <p:spPr>
          <a:xfrm>
            <a:off x="8135007" y="4102826"/>
            <a:ext cx="1194280" cy="4035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BD136F-3D59-4232-902C-FB3DC196140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167" b="59467" l="45072" r="61148">
                        <a14:backgroundMark x1="50455" y1="55346" x2="50455" y2="55346"/>
                        <a14:backgroundMark x1="50455" y1="55568" x2="50455" y2="55568"/>
                        <a14:backgroundMark x1="50455" y1="55568" x2="50455" y2="55568"/>
                        <a14:backgroundMark x1="52070" y1="55734" x2="52070" y2="55734"/>
                      </a14:backgroundRemoval>
                    </a14:imgEffect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062" t="45630" r="36842" b="38996"/>
          <a:stretch/>
        </p:blipFill>
        <p:spPr>
          <a:xfrm>
            <a:off x="8050925" y="3131563"/>
            <a:ext cx="1089178" cy="5974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8A5A8D-BECF-46A4-A835-5BB0CEC96BB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94" b="89885" l="3756" r="91538">
                        <a14:backgroundMark x1="39593" y1="71532" x2="39593" y2="71532"/>
                        <a14:backgroundMark x1="32760" y1="70260" x2="33303" y2="703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18" t="27018" r="6723" b="32742"/>
          <a:stretch/>
        </p:blipFill>
        <p:spPr>
          <a:xfrm>
            <a:off x="2353778" y="3937354"/>
            <a:ext cx="1770390" cy="5981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4873352-44A8-490D-AB2E-06990EA8C0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167" b="59467" l="45072" r="61148">
                        <a14:backgroundMark x1="50455" y1="55346" x2="50455" y2="55346"/>
                        <a14:backgroundMark x1="50455" y1="55568" x2="50455" y2="55568"/>
                        <a14:backgroundMark x1="50455" y1="55568" x2="50455" y2="55568"/>
                        <a14:backgroundMark x1="52070" y1="55734" x2="52070" y2="55734"/>
                      </a14:backgroundRemoval>
                    </a14:imgEffect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062" t="45630" r="36842" b="38996"/>
          <a:stretch/>
        </p:blipFill>
        <p:spPr>
          <a:xfrm>
            <a:off x="2532718" y="3087118"/>
            <a:ext cx="1591450" cy="872939"/>
          </a:xfrm>
          <a:prstGeom prst="rect">
            <a:avLst/>
          </a:prstGeom>
        </p:spPr>
      </p:pic>
      <p:pic>
        <p:nvPicPr>
          <p:cNvPr id="15" name="Content Placeholder 4">
            <a:extLst>
              <a:ext uri="{FF2B5EF4-FFF2-40B4-BE49-F238E27FC236}">
                <a16:creationId xmlns:a16="http://schemas.microsoft.com/office/drawing/2014/main" id="{E0DE2B1B-ED8E-4C5D-92D6-F5C367E4BA9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16787" y1="39431" x2="16787" y2="39431"/>
                        <a14:foregroundMark x1="17873" y1="40703" x2="17873" y2="40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359" y="4880159"/>
            <a:ext cx="1833456" cy="815642"/>
          </a:xfrm>
          <a:prstGeom prst="rect">
            <a:avLst/>
          </a:prstGeom>
        </p:spPr>
      </p:pic>
      <p:pic>
        <p:nvPicPr>
          <p:cNvPr id="16" name="Content Placeholder 4">
            <a:extLst>
              <a:ext uri="{FF2B5EF4-FFF2-40B4-BE49-F238E27FC236}">
                <a16:creationId xmlns:a16="http://schemas.microsoft.com/office/drawing/2014/main" id="{6AA9728B-6E8D-4616-8DC9-A14D0C01FF9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16787" y1="39431" x2="16787" y2="39431"/>
                        <a14:foregroundMark x1="17873" y1="40703" x2="17873" y2="40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525" y="5014188"/>
            <a:ext cx="1230895" cy="5475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EC7FD7-EB24-4508-8652-0DD1463A1600}"/>
              </a:ext>
            </a:extLst>
          </p:cNvPr>
          <p:cNvSpPr txBox="1"/>
          <p:nvPr/>
        </p:nvSpPr>
        <p:spPr>
          <a:xfrm>
            <a:off x="538660" y="3672183"/>
            <a:ext cx="1770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Bergmann’s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3E3143-E3BE-4B0D-836A-4689D347CF46}"/>
              </a:ext>
            </a:extLst>
          </p:cNvPr>
          <p:cNvSpPr txBox="1"/>
          <p:nvPr/>
        </p:nvSpPr>
        <p:spPr>
          <a:xfrm>
            <a:off x="606744" y="5126160"/>
            <a:ext cx="1230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Allen’s</a:t>
            </a:r>
          </a:p>
        </p:txBody>
      </p:sp>
    </p:spTree>
    <p:extLst>
      <p:ext uri="{BB962C8B-B14F-4D97-AF65-F5344CB8AC3E}">
        <p14:creationId xmlns:p14="http://schemas.microsoft.com/office/powerpoint/2010/main" val="14423277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78732" y="1270800"/>
            <a:ext cx="5439494" cy="4316400"/>
          </a:xfrm>
        </p:spPr>
        <p:txBody>
          <a:bodyPr>
            <a:normAutofit/>
          </a:bodyPr>
          <a:lstStyle/>
          <a:p>
            <a:endParaRPr lang="en-GB" sz="18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/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AB30E93-834E-4CCF-A047-43FAC55AC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Research Question 2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7D834BB-EC62-4D26-B355-6F4C94941945}"/>
              </a:ext>
            </a:extLst>
          </p:cNvPr>
          <p:cNvSpPr txBox="1">
            <a:spLocks/>
          </p:cNvSpPr>
          <p:nvPr/>
        </p:nvSpPr>
        <p:spPr>
          <a:xfrm>
            <a:off x="822059" y="1547174"/>
            <a:ext cx="11102848" cy="27374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ts val="2900"/>
              </a:lnSpc>
              <a:spcBef>
                <a:spcPct val="20000"/>
              </a:spcBef>
              <a:buSzPct val="93000"/>
              <a:buFont typeface="Verdana" pitchFamily="34" charset="0"/>
              <a:buChar char="●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GB" dirty="0"/>
          </a:p>
          <a:p>
            <a:pPr lvl="1"/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123FC71-A327-4E6D-803F-CE181C203307}"/>
              </a:ext>
            </a:extLst>
          </p:cNvPr>
          <p:cNvSpPr txBox="1"/>
          <p:nvPr/>
        </p:nvSpPr>
        <p:spPr>
          <a:xfrm>
            <a:off x="822058" y="1978601"/>
            <a:ext cx="103819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Under a warming climate</a:t>
            </a:r>
            <a:r>
              <a:rPr lang="en-GB" altLang="en-US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 </a:t>
            </a:r>
            <a:r>
              <a:rPr lang="en-US" altLang="en-US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are bat wings longer and narrower due to the need for energy efficient flight?</a:t>
            </a:r>
            <a:endParaRPr lang="en-GB" altLang="en-US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9FE7DD9-3E81-4761-BC5F-8688407DB9D4}"/>
              </a:ext>
            </a:extLst>
          </p:cNvPr>
          <p:cNvGrpSpPr/>
          <p:nvPr/>
        </p:nvGrpSpPr>
        <p:grpSpPr>
          <a:xfrm>
            <a:off x="1887756" y="2287563"/>
            <a:ext cx="9676711" cy="3950919"/>
            <a:chOff x="1918854" y="2533008"/>
            <a:chExt cx="9676711" cy="395091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0EB4391-776C-4FEE-8834-1101D071E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87" t="2134" r="63838" b="15507"/>
            <a:stretch/>
          </p:blipFill>
          <p:spPr>
            <a:xfrm rot="16200000">
              <a:off x="5358876" y="1863068"/>
              <a:ext cx="677991" cy="7271771"/>
            </a:xfrm>
            <a:prstGeom prst="rect">
              <a:avLst/>
            </a:prstGeom>
          </p:spPr>
        </p:pic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A5B78CEF-FE9E-40CE-958F-D0A7E61496FD}"/>
                </a:ext>
              </a:extLst>
            </p:cNvPr>
            <p:cNvCxnSpPr>
              <a:cxnSpLocks/>
            </p:cNvCxnSpPr>
            <p:nvPr/>
          </p:nvCxnSpPr>
          <p:spPr>
            <a:xfrm>
              <a:off x="2761673" y="6483927"/>
              <a:ext cx="6413707" cy="0"/>
            </a:xfrm>
            <a:prstGeom prst="straightConnector1">
              <a:avLst/>
            </a:prstGeom>
            <a:ln w="25400">
              <a:prstDash val="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C53CC4D-CB26-440C-A237-A31BEFDD85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16787" y1="39431" x2="16787" y2="39431"/>
                          <a14:foregroundMark x1="17873" y1="40703" x2="17873" y2="407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8854" y="2533008"/>
              <a:ext cx="3517073" cy="2626949"/>
            </a:xfrm>
            <a:prstGeom prst="rect">
              <a:avLst/>
            </a:prstGeom>
          </p:spPr>
        </p:pic>
        <p:pic>
          <p:nvPicPr>
            <p:cNvPr id="23" name="Content Placeholder 4">
              <a:extLst>
                <a:ext uri="{FF2B5EF4-FFF2-40B4-BE49-F238E27FC236}">
                  <a16:creationId xmlns:a16="http://schemas.microsoft.com/office/drawing/2014/main" id="{3F04150B-AA5D-4D7C-9A48-4CD8C1C60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16787" y1="39431" x2="16787" y2="39431"/>
                          <a14:foregroundMark x1="17873" y1="40703" x2="17873" y2="407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9196" y="2738195"/>
              <a:ext cx="5026369" cy="22360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63079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78732" y="1270800"/>
            <a:ext cx="5439494" cy="4316400"/>
          </a:xfrm>
        </p:spPr>
        <p:txBody>
          <a:bodyPr>
            <a:normAutofit/>
          </a:bodyPr>
          <a:lstStyle/>
          <a:p>
            <a:endParaRPr lang="en-GB" sz="18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/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AB30E93-834E-4CCF-A047-43FAC55AC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Research Question 3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7D834BB-EC62-4D26-B355-6F4C94941945}"/>
              </a:ext>
            </a:extLst>
          </p:cNvPr>
          <p:cNvSpPr txBox="1">
            <a:spLocks/>
          </p:cNvSpPr>
          <p:nvPr/>
        </p:nvSpPr>
        <p:spPr>
          <a:xfrm>
            <a:off x="822059" y="1547174"/>
            <a:ext cx="11102848" cy="27374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ts val="2900"/>
              </a:lnSpc>
              <a:spcBef>
                <a:spcPct val="20000"/>
              </a:spcBef>
              <a:buSzPct val="93000"/>
              <a:buFont typeface="Verdana" pitchFamily="34" charset="0"/>
              <a:buChar char="●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GB" dirty="0"/>
          </a:p>
          <a:p>
            <a:pPr lvl="1"/>
            <a:endParaRPr lang="en-GB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4C463DF-2331-4600-B051-6580896F36D7}"/>
              </a:ext>
            </a:extLst>
          </p:cNvPr>
          <p:cNvSpPr txBox="1"/>
          <p:nvPr/>
        </p:nvSpPr>
        <p:spPr>
          <a:xfrm>
            <a:off x="84083" y="1789415"/>
            <a:ext cx="1191873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0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Bat wings will become shorter, broader and less pointed in response to increased forest cover.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9604A10E-42F6-4EE9-BF15-3285CB61FB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6787" y1="39431" x2="16787" y2="39431"/>
                        <a14:foregroundMark x1="17873" y1="40703" x2="17873" y2="40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462" y="1542585"/>
            <a:ext cx="4364386" cy="3259819"/>
          </a:xfrm>
          <a:prstGeom prst="rect">
            <a:avLst/>
          </a:prstGeom>
        </p:spPr>
      </p:pic>
      <p:pic>
        <p:nvPicPr>
          <p:cNvPr id="35" name="Content Placeholder 4">
            <a:extLst>
              <a:ext uri="{FF2B5EF4-FFF2-40B4-BE49-F238E27FC236}">
                <a16:creationId xmlns:a16="http://schemas.microsoft.com/office/drawing/2014/main" id="{E7D2BCD1-80C1-42C2-B27D-667C835F59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6787" y1="39431" x2="16787" y2="39431"/>
                        <a14:foregroundMark x1="17873" y1="40703" x2="17873" y2="40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52" y="2025722"/>
            <a:ext cx="5155591" cy="229354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1BF44A8-075F-4148-A879-5DF722DD8E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802" y="4295920"/>
            <a:ext cx="2219529" cy="176476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93DFDC0-E51A-4367-818F-B1B5F1BE83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93" y="4231439"/>
            <a:ext cx="2489406" cy="187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312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78732" y="1270800"/>
            <a:ext cx="5439494" cy="4316400"/>
          </a:xfrm>
        </p:spPr>
        <p:txBody>
          <a:bodyPr>
            <a:normAutofit/>
          </a:bodyPr>
          <a:lstStyle/>
          <a:p>
            <a:endParaRPr lang="en-GB" sz="18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/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AB30E93-834E-4CCF-A047-43FAC55AC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Research Question 4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7D834BB-EC62-4D26-B355-6F4C94941945}"/>
              </a:ext>
            </a:extLst>
          </p:cNvPr>
          <p:cNvSpPr txBox="1">
            <a:spLocks/>
          </p:cNvSpPr>
          <p:nvPr/>
        </p:nvSpPr>
        <p:spPr>
          <a:xfrm>
            <a:off x="822059" y="1547174"/>
            <a:ext cx="11102848" cy="27374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ts val="2900"/>
              </a:lnSpc>
              <a:spcBef>
                <a:spcPct val="20000"/>
              </a:spcBef>
              <a:buSzPct val="93000"/>
              <a:buFont typeface="Verdana" pitchFamily="34" charset="0"/>
              <a:buChar char="●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GB" dirty="0"/>
          </a:p>
          <a:p>
            <a:pPr lvl="1"/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8CB861-B09D-4D66-AA9D-CA796BDF9CF7}"/>
              </a:ext>
            </a:extLst>
          </p:cNvPr>
          <p:cNvSpPr txBox="1"/>
          <p:nvPr/>
        </p:nvSpPr>
        <p:spPr>
          <a:xfrm>
            <a:off x="917028" y="1862987"/>
            <a:ext cx="107809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Is there an antagonistic interaction between the effect of temperature and forest on the shape of bat wings?</a:t>
            </a:r>
            <a:endParaRPr lang="en-GB" altLang="en-US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EBC6591-2FB3-452F-86F7-C2F6B90208A1}"/>
              </a:ext>
            </a:extLst>
          </p:cNvPr>
          <p:cNvGrpSpPr/>
          <p:nvPr/>
        </p:nvGrpSpPr>
        <p:grpSpPr>
          <a:xfrm>
            <a:off x="1242552" y="1844622"/>
            <a:ext cx="9751348" cy="4482765"/>
            <a:chOff x="942110" y="1728073"/>
            <a:chExt cx="10445673" cy="516688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0C71C8A-92E3-4A80-A2F3-C8CDBE5B52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87" t="2134" r="63838" b="15507"/>
            <a:stretch/>
          </p:blipFill>
          <p:spPr>
            <a:xfrm rot="16200000">
              <a:off x="5373862" y="1551840"/>
              <a:ext cx="911370" cy="977487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5EF3B58-49B6-4D7D-BF8A-90A93DCA3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16787" y1="39431" x2="16787" y2="39431"/>
                          <a14:foregroundMark x1="17873" y1="40703" x2="17873" y2="407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3868" y="1728073"/>
              <a:ext cx="3623915" cy="270675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2CE75AF-3DBE-4B3F-BC17-B0FA50623D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2858" y="4139790"/>
              <a:ext cx="2219529" cy="1764763"/>
            </a:xfrm>
            <a:prstGeom prst="rect">
              <a:avLst/>
            </a:prstGeom>
          </p:spPr>
        </p:pic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1EB9B48-0615-4794-9102-E217A5F241C9}"/>
                </a:ext>
              </a:extLst>
            </p:cNvPr>
            <p:cNvCxnSpPr/>
            <p:nvPr/>
          </p:nvCxnSpPr>
          <p:spPr>
            <a:xfrm flipH="1" flipV="1">
              <a:off x="3851564" y="3749964"/>
              <a:ext cx="6206836" cy="2743200"/>
            </a:xfrm>
            <a:prstGeom prst="straightConnector1">
              <a:avLst/>
            </a:prstGeom>
            <a:ln>
              <a:prstDash val="lg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E14B0E9C-F1D3-4FDA-BC4D-D029EF5E90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53299" y="3749964"/>
              <a:ext cx="6128137" cy="2689313"/>
            </a:xfrm>
            <a:prstGeom prst="straightConnector1">
              <a:avLst/>
            </a:prstGeom>
            <a:ln>
              <a:prstDash val="lg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15" name="Content Placeholder 4">
              <a:extLst>
                <a:ext uri="{FF2B5EF4-FFF2-40B4-BE49-F238E27FC236}">
                  <a16:creationId xmlns:a16="http://schemas.microsoft.com/office/drawing/2014/main" id="{D226190A-843B-418F-B348-AF0A2F691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16787" y1="39431" x2="16787" y2="39431"/>
                          <a14:foregroundMark x1="17873" y1="40703" x2="17873" y2="407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4407" y="2125585"/>
              <a:ext cx="4551294" cy="202471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F050DE1-7BDF-4909-ABD9-F3EA4CE1F44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8727" y="4273839"/>
              <a:ext cx="2489406" cy="18743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811640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78732" y="1270800"/>
            <a:ext cx="5439494" cy="4316400"/>
          </a:xfrm>
        </p:spPr>
        <p:txBody>
          <a:bodyPr>
            <a:normAutofit/>
          </a:bodyPr>
          <a:lstStyle/>
          <a:p>
            <a:endParaRPr lang="en-GB" sz="18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/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AB30E93-834E-4CCF-A047-43FAC55AC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Museum Specimens (1839-2016)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7D834BB-EC62-4D26-B355-6F4C94941945}"/>
              </a:ext>
            </a:extLst>
          </p:cNvPr>
          <p:cNvSpPr txBox="1">
            <a:spLocks/>
          </p:cNvSpPr>
          <p:nvPr/>
        </p:nvSpPr>
        <p:spPr>
          <a:xfrm>
            <a:off x="822059" y="1547174"/>
            <a:ext cx="11102848" cy="27374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ts val="2900"/>
              </a:lnSpc>
              <a:spcBef>
                <a:spcPct val="20000"/>
              </a:spcBef>
              <a:buSzPct val="93000"/>
              <a:buFont typeface="Verdana" pitchFamily="34" charset="0"/>
              <a:buChar char="●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GB" dirty="0"/>
          </a:p>
          <a:p>
            <a:pPr lvl="1"/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D48D30-4761-44D7-ABA5-94FEA591E09B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0" t="19260" r="15810" b="17870"/>
          <a:stretch/>
        </p:blipFill>
        <p:spPr bwMode="auto">
          <a:xfrm>
            <a:off x="651387" y="1406013"/>
            <a:ext cx="3847041" cy="4826621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29D82B-4821-44FB-883E-DA38857B9E91}"/>
              </a:ext>
            </a:extLst>
          </p:cNvPr>
          <p:cNvSpPr txBox="1"/>
          <p:nvPr/>
        </p:nvSpPr>
        <p:spPr>
          <a:xfrm>
            <a:off x="4958504" y="1524355"/>
            <a:ext cx="6966402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600" dirty="0"/>
          </a:p>
          <a:p>
            <a:r>
              <a:rPr lang="en-GB" sz="2600" dirty="0"/>
              <a:t>Eptesicus nilssonii 		48		96</a:t>
            </a:r>
          </a:p>
          <a:p>
            <a:endParaRPr lang="en-GB" sz="2600" dirty="0"/>
          </a:p>
          <a:p>
            <a:endParaRPr lang="en-GB" sz="2600" dirty="0"/>
          </a:p>
          <a:p>
            <a:r>
              <a:rPr lang="en-GB" sz="2600" dirty="0"/>
              <a:t>Pipistrellus pygmaeus	43		149		</a:t>
            </a:r>
          </a:p>
          <a:p>
            <a:r>
              <a:rPr lang="en-GB" sz="2600" dirty="0"/>
              <a:t> </a:t>
            </a:r>
          </a:p>
          <a:p>
            <a:r>
              <a:rPr lang="en-GB" sz="2600" dirty="0"/>
              <a:t>Plecotus auritus		44		84</a:t>
            </a:r>
          </a:p>
          <a:p>
            <a:endParaRPr lang="en-GB" sz="2600" dirty="0"/>
          </a:p>
          <a:p>
            <a:endParaRPr lang="en-GB" sz="2600" dirty="0"/>
          </a:p>
          <a:p>
            <a:r>
              <a:rPr lang="en-GB" sz="2600" b="1" dirty="0"/>
              <a:t>Total				135		329</a:t>
            </a:r>
          </a:p>
          <a:p>
            <a:endParaRPr lang="en-GB" sz="2600" dirty="0"/>
          </a:p>
          <a:p>
            <a:endParaRPr lang="en-GB" sz="2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8D6554-3668-4A80-B3A9-C7B34F6BCB9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167" b="59467" l="45072" r="61148">
                        <a14:backgroundMark x1="50455" y1="55346" x2="50455" y2="55346"/>
                        <a14:backgroundMark x1="50455" y1="55568" x2="50455" y2="55568"/>
                        <a14:backgroundMark x1="50455" y1="55568" x2="50455" y2="55568"/>
                        <a14:backgroundMark x1="52070" y1="55734" x2="52070" y2="55734"/>
                      </a14:backgroundRemoval>
                    </a14:imgEffect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062" t="45630" r="36842" b="38996"/>
          <a:stretch/>
        </p:blipFill>
        <p:spPr>
          <a:xfrm>
            <a:off x="8179082" y="1175638"/>
            <a:ext cx="1684968" cy="9242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E7FCBF1-CEB3-473F-94CB-9484180576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16787" y1="39431" x2="16787" y2="39431"/>
                        <a14:foregroundMark x1="17873" y1="40703" x2="17873" y2="40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835" y="885382"/>
            <a:ext cx="1772071" cy="13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389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78732" y="1270800"/>
            <a:ext cx="5439494" cy="4316400"/>
          </a:xfrm>
        </p:spPr>
        <p:txBody>
          <a:bodyPr>
            <a:normAutofit/>
          </a:bodyPr>
          <a:lstStyle/>
          <a:p>
            <a:r>
              <a:rPr lang="en-GB" sz="1800" dirty="0">
                <a:ea typeface="Calibri" panose="020F0502020204030204" pitchFamily="34" charset="0"/>
                <a:cs typeface="Arial" panose="020B0604020202020204" pitchFamily="34" charset="0"/>
              </a:rPr>
              <a:t>U</a:t>
            </a:r>
            <a:r>
              <a:rPr lang="en-GB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ndisputable that environmental change is impacting global biodiversity (IPBES, 2019)</a:t>
            </a:r>
          </a:p>
          <a:p>
            <a:endParaRPr lang="en-GB" sz="18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a typeface="Calibri" panose="020F0502020204030204" pitchFamily="34" charset="0"/>
                <a:cs typeface="Arial" panose="020B0604020202020204" pitchFamily="34" charset="0"/>
              </a:rPr>
              <a:t>If environmental conditions change species must either:</a:t>
            </a:r>
          </a:p>
          <a:p>
            <a:pPr lvl="1"/>
            <a:r>
              <a:rPr lang="en-GB" sz="14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Disperse</a:t>
            </a:r>
          </a:p>
          <a:p>
            <a:pPr lvl="1"/>
            <a:r>
              <a:rPr lang="en-GB" sz="1400" dirty="0">
                <a:ea typeface="Calibri" panose="020F0502020204030204" pitchFamily="34" charset="0"/>
                <a:cs typeface="Arial" panose="020B0604020202020204" pitchFamily="34" charset="0"/>
              </a:rPr>
              <a:t>Adapt (e.g. via phenotypic plasticity or genetic evolution)</a:t>
            </a:r>
            <a:endParaRPr lang="en-GB" sz="18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GB" sz="14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18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/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AB30E93-834E-4CCF-A047-43FAC55AC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Global drivers of bat populations</a:t>
            </a:r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107674DD-72FA-458B-8249-A251E09B18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960" y="1523121"/>
            <a:ext cx="5723806" cy="406407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78732" y="1270800"/>
            <a:ext cx="5439494" cy="4316400"/>
          </a:xfrm>
        </p:spPr>
        <p:txBody>
          <a:bodyPr>
            <a:normAutofit/>
          </a:bodyPr>
          <a:lstStyle/>
          <a:p>
            <a:endParaRPr lang="en-GB" sz="18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/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AB30E93-834E-4CCF-A047-43FAC55AC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Morphology Measurements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7D834BB-EC62-4D26-B355-6F4C94941945}"/>
              </a:ext>
            </a:extLst>
          </p:cNvPr>
          <p:cNvSpPr txBox="1">
            <a:spLocks/>
          </p:cNvSpPr>
          <p:nvPr/>
        </p:nvSpPr>
        <p:spPr>
          <a:xfrm>
            <a:off x="822059" y="1547174"/>
            <a:ext cx="11102848" cy="27374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ts val="2900"/>
              </a:lnSpc>
              <a:spcBef>
                <a:spcPct val="20000"/>
              </a:spcBef>
              <a:buSzPct val="93000"/>
              <a:buFont typeface="Verdana" pitchFamily="34" charset="0"/>
              <a:buChar char="●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GB" dirty="0"/>
          </a:p>
          <a:p>
            <a:pPr lvl="1"/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886A00-8F43-4D48-8893-55DC2DE1F4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0" t="5173" r="13411" b="62000"/>
          <a:stretch/>
        </p:blipFill>
        <p:spPr>
          <a:xfrm>
            <a:off x="2530602" y="1417510"/>
            <a:ext cx="7130796" cy="22513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F05E52-AF8D-4EB8-A0AD-5AA5C13620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59" t="23808" r="15532" b="29619"/>
          <a:stretch/>
        </p:blipFill>
        <p:spPr>
          <a:xfrm>
            <a:off x="6538451" y="3668812"/>
            <a:ext cx="5653549" cy="2140045"/>
          </a:xfrm>
          <a:prstGeom prst="rect">
            <a:avLst/>
          </a:prstGeom>
        </p:spPr>
      </p:pic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922819E3-8A0E-4284-BCE9-B4FBF9486994}"/>
              </a:ext>
            </a:extLst>
          </p:cNvPr>
          <p:cNvSpPr txBox="1">
            <a:spLocks/>
          </p:cNvSpPr>
          <p:nvPr/>
        </p:nvSpPr>
        <p:spPr>
          <a:xfrm>
            <a:off x="237408" y="3650637"/>
            <a:ext cx="6322142" cy="215822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lnSpc>
                <a:spcPts val="2900"/>
              </a:lnSpc>
              <a:spcBef>
                <a:spcPct val="20000"/>
              </a:spcBef>
              <a:buSzPct val="93000"/>
              <a:buFont typeface="Verdana" pitchFamily="34" charset="0"/>
              <a:buChar char="●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r>
              <a:rPr lang="en-US" dirty="0"/>
              <a:t>Tip index=			D3/FA</a:t>
            </a:r>
          </a:p>
          <a:p>
            <a:r>
              <a:rPr lang="en-US" dirty="0"/>
              <a:t>Aspect ratio index=	(D3 + FA)/D5</a:t>
            </a:r>
          </a:p>
          <a:p>
            <a:r>
              <a:rPr lang="en-US" dirty="0"/>
              <a:t>Area index	=		(D3 + FA) x D5 x2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580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78732" y="1270800"/>
            <a:ext cx="5439494" cy="4316400"/>
          </a:xfrm>
        </p:spPr>
        <p:txBody>
          <a:bodyPr>
            <a:normAutofit/>
          </a:bodyPr>
          <a:lstStyle/>
          <a:p>
            <a:endParaRPr lang="en-GB" sz="18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/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AB30E93-834E-4CCF-A047-43FAC55AC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Land-</a:t>
            </a:r>
            <a:r>
              <a:rPr lang="sv-SE" dirty="0" err="1"/>
              <a:t>use</a:t>
            </a:r>
            <a:r>
              <a:rPr lang="sv-SE" dirty="0"/>
              <a:t> data</a:t>
            </a:r>
            <a:endParaRPr lang="en-GB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7D834BB-EC62-4D26-B355-6F4C94941945}"/>
              </a:ext>
            </a:extLst>
          </p:cNvPr>
          <p:cNvSpPr txBox="1">
            <a:spLocks/>
          </p:cNvSpPr>
          <p:nvPr/>
        </p:nvSpPr>
        <p:spPr>
          <a:xfrm>
            <a:off x="822059" y="1547174"/>
            <a:ext cx="11102848" cy="27374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ts val="2900"/>
              </a:lnSpc>
              <a:spcBef>
                <a:spcPct val="20000"/>
              </a:spcBef>
              <a:buSzPct val="93000"/>
              <a:buFont typeface="Verdana" pitchFamily="34" charset="0"/>
              <a:buChar char="●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GB" dirty="0"/>
          </a:p>
          <a:p>
            <a:pPr lvl="1"/>
            <a:endParaRPr lang="en-GB" dirty="0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3A846E80-DEDE-455F-A74E-48C037618C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063" y="1749064"/>
            <a:ext cx="3359872" cy="33598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B2C2DE-5076-428B-B02C-D494F4585A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468" y="1794322"/>
            <a:ext cx="3358800" cy="33220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489915-F61C-44F4-890E-252E297571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940" y="1184400"/>
            <a:ext cx="3416936" cy="4254571"/>
          </a:xfrm>
          <a:prstGeom prst="ellipse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3666DD4-9F86-46F6-9B12-03AB6FD3AFED}"/>
              </a:ext>
            </a:extLst>
          </p:cNvPr>
          <p:cNvSpPr txBox="1"/>
          <p:nvPr/>
        </p:nvSpPr>
        <p:spPr>
          <a:xfrm>
            <a:off x="8921372" y="5489662"/>
            <a:ext cx="2068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/>
              <a:t> </a:t>
            </a:r>
            <a:r>
              <a:rPr lang="sv-SE" dirty="0" err="1"/>
              <a:t>Marketäckedata</a:t>
            </a:r>
            <a:endParaRPr lang="sv-SE" dirty="0"/>
          </a:p>
          <a:p>
            <a:pPr algn="ctr"/>
            <a:r>
              <a:rPr lang="sv-SE" dirty="0"/>
              <a:t>post 1978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8500A3-0E5E-4685-986B-7ADC5E58BDB8}"/>
              </a:ext>
            </a:extLst>
          </p:cNvPr>
          <p:cNvSpPr txBox="1"/>
          <p:nvPr/>
        </p:nvSpPr>
        <p:spPr>
          <a:xfrm>
            <a:off x="5083753" y="5465924"/>
            <a:ext cx="2068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/>
              <a:t> Ekonomiska karta</a:t>
            </a:r>
          </a:p>
          <a:p>
            <a:pPr algn="ctr"/>
            <a:r>
              <a:rPr lang="sv-SE" dirty="0"/>
              <a:t>1935- 1978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EBB324-3C34-44FF-A159-9025C19798E9}"/>
              </a:ext>
            </a:extLst>
          </p:cNvPr>
          <p:cNvSpPr txBox="1"/>
          <p:nvPr/>
        </p:nvSpPr>
        <p:spPr>
          <a:xfrm>
            <a:off x="822059" y="5489662"/>
            <a:ext cx="2877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/>
              <a:t> </a:t>
            </a:r>
            <a:r>
              <a:rPr lang="en-GB" dirty="0"/>
              <a:t>Sweden’s National Statistics</a:t>
            </a:r>
          </a:p>
          <a:p>
            <a:pPr algn="ctr"/>
            <a:r>
              <a:rPr lang="sv-SE" dirty="0"/>
              <a:t>pre 1935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43702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78732" y="1270800"/>
            <a:ext cx="5439494" cy="4316400"/>
          </a:xfrm>
        </p:spPr>
        <p:txBody>
          <a:bodyPr>
            <a:normAutofit/>
          </a:bodyPr>
          <a:lstStyle/>
          <a:p>
            <a:endParaRPr lang="en-GB" sz="18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/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AB30E93-834E-4CCF-A047-43FAC55AC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Landscape change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7D834BB-EC62-4D26-B355-6F4C94941945}"/>
              </a:ext>
            </a:extLst>
          </p:cNvPr>
          <p:cNvSpPr txBox="1">
            <a:spLocks/>
          </p:cNvSpPr>
          <p:nvPr/>
        </p:nvSpPr>
        <p:spPr>
          <a:xfrm>
            <a:off x="822059" y="1547174"/>
            <a:ext cx="11102848" cy="27374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ts val="2900"/>
              </a:lnSpc>
              <a:spcBef>
                <a:spcPct val="20000"/>
              </a:spcBef>
              <a:buSzPct val="93000"/>
              <a:buFont typeface="Verdana" pitchFamily="34" charset="0"/>
              <a:buChar char="●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GB" dirty="0"/>
          </a:p>
          <a:p>
            <a:pPr lvl="1"/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5EE9D0-CC18-4167-8611-B59E1A713D53}"/>
              </a:ext>
            </a:extLst>
          </p:cNvPr>
          <p:cNvSpPr txBox="1"/>
          <p:nvPr/>
        </p:nvSpPr>
        <p:spPr>
          <a:xfrm>
            <a:off x="9750745" y="2417945"/>
            <a:ext cx="181896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HistMapR</a:t>
            </a:r>
          </a:p>
          <a:p>
            <a:r>
              <a:rPr lang="en-GB" sz="2000" dirty="0"/>
              <a:t>Package in R to digitise historic maps</a:t>
            </a:r>
          </a:p>
          <a:p>
            <a:r>
              <a:rPr lang="en-GB" sz="1600" dirty="0" err="1"/>
              <a:t>Auffret</a:t>
            </a:r>
            <a:r>
              <a:rPr lang="en-GB" sz="1600" dirty="0"/>
              <a:t> et al (2017) Methods in Ecology and Evolution, 8 (11)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8C6A0E-06AA-4A4D-87F9-0B93F7056F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5" t="23148" r="13812" b="22085"/>
          <a:stretch/>
        </p:blipFill>
        <p:spPr>
          <a:xfrm>
            <a:off x="4996873" y="1516214"/>
            <a:ext cx="4424902" cy="4357343"/>
          </a:xfrm>
          <a:prstGeom prst="rect">
            <a:avLst/>
          </a:prstGeom>
        </p:spPr>
      </p:pic>
      <p:pic>
        <p:nvPicPr>
          <p:cNvPr id="9" name="Content Placeholder 11">
            <a:extLst>
              <a:ext uri="{FF2B5EF4-FFF2-40B4-BE49-F238E27FC236}">
                <a16:creationId xmlns:a16="http://schemas.microsoft.com/office/drawing/2014/main" id="{CF8FDB1E-1140-421C-9158-B76F1FD33C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60" y="1522219"/>
            <a:ext cx="4351338" cy="43513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D27053-3DB2-4394-8D55-DC4F391504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94" b="89885" l="3756" r="91538">
                        <a14:backgroundMark x1="39593" y1="71532" x2="39593" y2="71532"/>
                        <a14:backgroundMark x1="32760" y1="70260" x2="33303" y2="703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18" t="27018" r="6723" b="32742"/>
          <a:stretch/>
        </p:blipFill>
        <p:spPr>
          <a:xfrm>
            <a:off x="6456337" y="3443127"/>
            <a:ext cx="2006698" cy="677991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ED2327A-3A21-4F8C-806F-C6482E0CB6E6}"/>
              </a:ext>
            </a:extLst>
          </p:cNvPr>
          <p:cNvSpPr/>
          <p:nvPr/>
        </p:nvSpPr>
        <p:spPr>
          <a:xfrm>
            <a:off x="5648503" y="1997568"/>
            <a:ext cx="3533580" cy="3569109"/>
          </a:xfrm>
          <a:prstGeom prst="ellipse">
            <a:avLst/>
          </a:prstGeom>
          <a:noFill/>
          <a:ln w="603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2F0F1AA-67C6-42B5-B6EF-E5B3F322BD5A}"/>
              </a:ext>
            </a:extLst>
          </p:cNvPr>
          <p:cNvCxnSpPr/>
          <p:nvPr/>
        </p:nvCxnSpPr>
        <p:spPr>
          <a:xfrm>
            <a:off x="7402463" y="1997568"/>
            <a:ext cx="44393" cy="1700319"/>
          </a:xfrm>
          <a:prstGeom prst="line">
            <a:avLst/>
          </a:prstGeom>
          <a:ln w="41275">
            <a:solidFill>
              <a:schemeClr val="tx1"/>
            </a:solidFill>
            <a:prstDash val="lgDash"/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6EB63EA-9946-490E-8E04-B687AE4264B8}"/>
              </a:ext>
            </a:extLst>
          </p:cNvPr>
          <p:cNvSpPr txBox="1"/>
          <p:nvPr/>
        </p:nvSpPr>
        <p:spPr>
          <a:xfrm>
            <a:off x="7561040" y="2821187"/>
            <a:ext cx="753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2km</a:t>
            </a:r>
          </a:p>
        </p:txBody>
      </p:sp>
    </p:spTree>
    <p:extLst>
      <p:ext uri="{BB962C8B-B14F-4D97-AF65-F5344CB8AC3E}">
        <p14:creationId xmlns:p14="http://schemas.microsoft.com/office/powerpoint/2010/main" val="40022342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78732" y="1270800"/>
            <a:ext cx="5439494" cy="4316400"/>
          </a:xfrm>
        </p:spPr>
        <p:txBody>
          <a:bodyPr>
            <a:normAutofit/>
          </a:bodyPr>
          <a:lstStyle/>
          <a:p>
            <a:endParaRPr lang="en-GB" sz="18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/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AB30E93-834E-4CCF-A047-43FAC55AC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Climate Data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7D834BB-EC62-4D26-B355-6F4C94941945}"/>
              </a:ext>
            </a:extLst>
          </p:cNvPr>
          <p:cNvSpPr txBox="1">
            <a:spLocks/>
          </p:cNvSpPr>
          <p:nvPr/>
        </p:nvSpPr>
        <p:spPr>
          <a:xfrm>
            <a:off x="822059" y="1547174"/>
            <a:ext cx="11102848" cy="27374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ts val="2900"/>
              </a:lnSpc>
              <a:spcBef>
                <a:spcPct val="20000"/>
              </a:spcBef>
              <a:buSzPct val="93000"/>
              <a:buFont typeface="Verdana" pitchFamily="34" charset="0"/>
              <a:buChar char="●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GB" dirty="0"/>
          </a:p>
          <a:p>
            <a:pPr lvl="1"/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9AD5B8-BBBC-4D58-8DED-E6E721C686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6103" y1="40246" x2="26103" y2="40246"/>
                        <a14:foregroundMark x1="43260" y1="37027" x2="43260" y2="37027"/>
                        <a14:foregroundMark x1="60539" y1="54072" x2="60539" y2="54072"/>
                        <a14:foregroundMark x1="78799" y1="54735" x2="78799" y2="54735"/>
                        <a14:foregroundMark x1="75735" y1="50189" x2="75735" y2="50189"/>
                        <a14:foregroundMark x1="72917" y1="50189" x2="72917" y2="50189"/>
                        <a14:foregroundMark x1="77206" y1="48011" x2="77206" y2="48011"/>
                        <a14:backgroundMark x1="54534" y1="44602" x2="54534" y2="44602"/>
                        <a14:backgroundMark x1="57108" y1="44602" x2="57108" y2="44602"/>
                        <a14:backgroundMark x1="77206" y1="49716" x2="77206" y2="49716"/>
                        <a14:backgroundMark x1="74387" y1="51042" x2="7438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2" t="26667" r="5141" b="38287"/>
          <a:stretch/>
        </p:blipFill>
        <p:spPr>
          <a:xfrm>
            <a:off x="5787327" y="1082022"/>
            <a:ext cx="4899146" cy="24034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9A6FB0-73B6-4E57-A22A-8F65AD5BE883}"/>
              </a:ext>
            </a:extLst>
          </p:cNvPr>
          <p:cNvSpPr txBox="1"/>
          <p:nvPr/>
        </p:nvSpPr>
        <p:spPr>
          <a:xfrm>
            <a:off x="6592677" y="4311956"/>
            <a:ext cx="3288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CRU TS3.10 Dataset</a:t>
            </a:r>
          </a:p>
          <a:p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85477B-BE12-4FE9-AC16-3806526905AE}"/>
              </a:ext>
            </a:extLst>
          </p:cNvPr>
          <p:cNvSpPr txBox="1"/>
          <p:nvPr/>
        </p:nvSpPr>
        <p:spPr>
          <a:xfrm>
            <a:off x="1345082" y="4261544"/>
            <a:ext cx="3146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SMHI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00BF73-3BA8-4744-B581-FE5DABC532C6}"/>
              </a:ext>
            </a:extLst>
          </p:cNvPr>
          <p:cNvSpPr txBox="1"/>
          <p:nvPr/>
        </p:nvSpPr>
        <p:spPr>
          <a:xfrm>
            <a:off x="3677562" y="5050880"/>
            <a:ext cx="5401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Summer Monthly Average Temperature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4FCE5E-7B94-49D5-9FBF-D2281D24670F}"/>
              </a:ext>
            </a:extLst>
          </p:cNvPr>
          <p:cNvSpPr txBox="1"/>
          <p:nvPr/>
        </p:nvSpPr>
        <p:spPr>
          <a:xfrm>
            <a:off x="7123918" y="3875165"/>
            <a:ext cx="2225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1901-2016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5C88DE-C852-4AD6-B81A-0D75A609E3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9476"/>
          <a:stretch/>
        </p:blipFill>
        <p:spPr>
          <a:xfrm>
            <a:off x="1505527" y="1464727"/>
            <a:ext cx="2825434" cy="225214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8CCAEA4-D62F-4A7E-AB52-EEB374DCA546}"/>
              </a:ext>
            </a:extLst>
          </p:cNvPr>
          <p:cNvSpPr txBox="1"/>
          <p:nvPr/>
        </p:nvSpPr>
        <p:spPr>
          <a:xfrm>
            <a:off x="1805262" y="3877219"/>
            <a:ext cx="2225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pre 1901</a:t>
            </a:r>
          </a:p>
        </p:txBody>
      </p:sp>
    </p:spTree>
    <p:extLst>
      <p:ext uri="{BB962C8B-B14F-4D97-AF65-F5344CB8AC3E}">
        <p14:creationId xmlns:p14="http://schemas.microsoft.com/office/powerpoint/2010/main" val="42613859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78732" y="1270800"/>
            <a:ext cx="5439494" cy="4316400"/>
          </a:xfrm>
        </p:spPr>
        <p:txBody>
          <a:bodyPr>
            <a:normAutofit/>
          </a:bodyPr>
          <a:lstStyle/>
          <a:p>
            <a:endParaRPr lang="en-GB" sz="18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/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AB30E93-834E-4CCF-A047-43FAC55AC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800" y="366033"/>
            <a:ext cx="10598400" cy="795600"/>
          </a:xfrm>
        </p:spPr>
        <p:txBody>
          <a:bodyPr/>
          <a:lstStyle/>
          <a:p>
            <a:r>
              <a:rPr lang="en-GB" dirty="0"/>
              <a:t>Statistics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7D834BB-EC62-4D26-B355-6F4C94941945}"/>
              </a:ext>
            </a:extLst>
          </p:cNvPr>
          <p:cNvSpPr txBox="1">
            <a:spLocks/>
          </p:cNvSpPr>
          <p:nvPr/>
        </p:nvSpPr>
        <p:spPr>
          <a:xfrm>
            <a:off x="822059" y="1547174"/>
            <a:ext cx="11102848" cy="27374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ts val="2900"/>
              </a:lnSpc>
              <a:spcBef>
                <a:spcPct val="20000"/>
              </a:spcBef>
              <a:buSzPct val="93000"/>
              <a:buFont typeface="Verdana" pitchFamily="34" charset="0"/>
              <a:buChar char="●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GB" dirty="0"/>
          </a:p>
          <a:p>
            <a:pPr lvl="1"/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731E4F-CC1B-4DC0-887A-7B650E59F53D}"/>
              </a:ext>
            </a:extLst>
          </p:cNvPr>
          <p:cNvSpPr txBox="1"/>
          <p:nvPr/>
        </p:nvSpPr>
        <p:spPr>
          <a:xfrm>
            <a:off x="-5254" y="1440615"/>
            <a:ext cx="61012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dirty="0"/>
              <a:t>Multiple linear regression models 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096CDF-A0F3-47AD-BB8B-F2EBB4E337FF}"/>
              </a:ext>
            </a:extLst>
          </p:cNvPr>
          <p:cNvSpPr txBox="1"/>
          <p:nvPr/>
        </p:nvSpPr>
        <p:spPr>
          <a:xfrm>
            <a:off x="1357590" y="1919157"/>
            <a:ext cx="5441419" cy="3944417"/>
          </a:xfrm>
          <a:prstGeom prst="rect">
            <a:avLst/>
          </a:prstGeom>
          <a:noFill/>
          <a:ln>
            <a:solidFill>
              <a:schemeClr val="dk1"/>
            </a:solidFill>
          </a:ln>
        </p:spPr>
        <p:txBody>
          <a:bodyPr wrap="square" rtlCol="0">
            <a:noAutofit/>
          </a:bodyPr>
          <a:lstStyle/>
          <a:p>
            <a:r>
              <a:rPr lang="en-GB" b="1" dirty="0"/>
              <a:t>Response	 Variables</a:t>
            </a:r>
          </a:p>
          <a:p>
            <a:endParaRPr lang="sv-SE" dirty="0"/>
          </a:p>
          <a:p>
            <a:r>
              <a:rPr lang="sv-SE" b="1" dirty="0"/>
              <a:t>B</a:t>
            </a:r>
            <a:r>
              <a:rPr lang="en-GB" b="1" dirty="0" err="1"/>
              <a:t>ody</a:t>
            </a:r>
            <a:r>
              <a:rPr lang="en-GB" b="1" dirty="0"/>
              <a:t> size</a:t>
            </a:r>
          </a:p>
          <a:p>
            <a:r>
              <a:rPr lang="en-GB" dirty="0"/>
              <a:t>Crania:		</a:t>
            </a:r>
          </a:p>
          <a:p>
            <a:r>
              <a:rPr lang="en-GB" dirty="0"/>
              <a:t>1. PC1</a:t>
            </a:r>
          </a:p>
          <a:p>
            <a:r>
              <a:rPr lang="en-GB" dirty="0"/>
              <a:t>2. PC2</a:t>
            </a:r>
          </a:p>
          <a:p>
            <a:endParaRPr lang="sv-SE" dirty="0"/>
          </a:p>
          <a:p>
            <a:r>
              <a:rPr lang="sv-SE" dirty="0"/>
              <a:t>W</a:t>
            </a:r>
            <a:r>
              <a:rPr lang="en-GB" dirty="0" err="1"/>
              <a:t>ing</a:t>
            </a:r>
            <a:r>
              <a:rPr lang="en-GB" dirty="0"/>
              <a:t>:</a:t>
            </a:r>
          </a:p>
          <a:p>
            <a:r>
              <a:rPr lang="sv-SE" dirty="0"/>
              <a:t>3. W</a:t>
            </a:r>
            <a:r>
              <a:rPr lang="en-GB" dirty="0" err="1"/>
              <a:t>ing</a:t>
            </a:r>
            <a:r>
              <a:rPr lang="en-GB" dirty="0"/>
              <a:t> Area Index</a:t>
            </a:r>
          </a:p>
          <a:p>
            <a:r>
              <a:rPr lang="sv-SE" dirty="0"/>
              <a:t>4. F</a:t>
            </a:r>
            <a:r>
              <a:rPr lang="en-GB" dirty="0" err="1"/>
              <a:t>orearm</a:t>
            </a:r>
            <a:r>
              <a:rPr lang="en-GB" dirty="0"/>
              <a:t> length</a:t>
            </a:r>
          </a:p>
          <a:p>
            <a:endParaRPr lang="sv-SE" dirty="0"/>
          </a:p>
          <a:p>
            <a:r>
              <a:rPr lang="sv-SE" b="1" dirty="0"/>
              <a:t>F</a:t>
            </a:r>
            <a:r>
              <a:rPr lang="en-GB" b="1" dirty="0" err="1"/>
              <a:t>unctional</a:t>
            </a:r>
            <a:r>
              <a:rPr lang="en-GB" b="1" dirty="0"/>
              <a:t> Wing traits:</a:t>
            </a:r>
          </a:p>
          <a:p>
            <a:r>
              <a:rPr lang="sv-SE" dirty="0"/>
              <a:t>5. A</a:t>
            </a:r>
            <a:r>
              <a:rPr lang="en-GB" dirty="0" err="1"/>
              <a:t>spect</a:t>
            </a:r>
            <a:r>
              <a:rPr lang="en-GB" dirty="0"/>
              <a:t> Ratio</a:t>
            </a:r>
          </a:p>
          <a:p>
            <a:r>
              <a:rPr lang="sv-SE" dirty="0"/>
              <a:t>6. T</a:t>
            </a:r>
            <a:r>
              <a:rPr lang="en-GB" dirty="0" err="1"/>
              <a:t>ip</a:t>
            </a:r>
            <a:r>
              <a:rPr lang="en-GB" dirty="0"/>
              <a:t> Index</a:t>
            </a:r>
          </a:p>
          <a:p>
            <a:endParaRPr lang="en-GB" dirty="0"/>
          </a:p>
          <a:p>
            <a:r>
              <a:rPr lang="en-GB" dirty="0"/>
              <a:t>						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A41943-1125-4FB0-96C9-5CD0AFEF44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167" b="59467" l="45072" r="61148">
                        <a14:backgroundMark x1="50455" y1="55346" x2="50455" y2="55346"/>
                        <a14:backgroundMark x1="50455" y1="55568" x2="50455" y2="55568"/>
                        <a14:backgroundMark x1="50455" y1="55568" x2="50455" y2="55568"/>
                        <a14:backgroundMark x1="52070" y1="55734" x2="52070" y2="55734"/>
                      </a14:backgroundRemoval>
                    </a14:imgEffect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062" t="45630" r="36842" b="38996"/>
          <a:stretch/>
        </p:blipFill>
        <p:spPr>
          <a:xfrm>
            <a:off x="3925079" y="3040814"/>
            <a:ext cx="1372072" cy="7526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2054BD-FFC0-48ED-87CF-5BEBA68FD0A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94" b="89885" l="3756" r="91538">
                        <a14:backgroundMark x1="39593" y1="71532" x2="39593" y2="71532"/>
                        <a14:backgroundMark x1="32760" y1="70260" x2="33303" y2="703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18" t="27018" r="6723" b="32742"/>
          <a:stretch/>
        </p:blipFill>
        <p:spPr>
          <a:xfrm>
            <a:off x="3925079" y="4215266"/>
            <a:ext cx="1542645" cy="5212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59D9A8-9B2D-4FB6-AC97-63153A7F20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167" b="59467" l="45072" r="61148">
                        <a14:backgroundMark x1="50455" y1="55346" x2="50455" y2="55346"/>
                        <a14:backgroundMark x1="50455" y1="55568" x2="50455" y2="55568"/>
                        <a14:backgroundMark x1="50455" y1="55568" x2="50455" y2="55568"/>
                        <a14:backgroundMark x1="52070" y1="55734" x2="52070" y2="55734"/>
                      </a14:backgroundRemoval>
                    </a14:imgEffect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062" t="45630" r="36842" b="38996"/>
          <a:stretch/>
        </p:blipFill>
        <p:spPr>
          <a:xfrm>
            <a:off x="5536570" y="3172812"/>
            <a:ext cx="890780" cy="4886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BEA361-42E6-4F3F-90EB-A36F9A8206A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94" b="89885" l="3756" r="91538">
                        <a14:backgroundMark x1="39593" y1="71532" x2="39593" y2="71532"/>
                        <a14:backgroundMark x1="32760" y1="70260" x2="33303" y2="703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18" t="27018" r="6723" b="32742"/>
          <a:stretch/>
        </p:blipFill>
        <p:spPr>
          <a:xfrm>
            <a:off x="5683989" y="4320418"/>
            <a:ext cx="967819" cy="3269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C4E1244-F636-487E-A7B2-2F91A8DA21F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6787" y1="39431" x2="16787" y2="39431"/>
                        <a14:foregroundMark x1="17873" y1="40703" x2="17873" y2="40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568" y="5225535"/>
            <a:ext cx="837463" cy="625512"/>
          </a:xfrm>
          <a:prstGeom prst="rect">
            <a:avLst/>
          </a:prstGeom>
        </p:spPr>
      </p:pic>
      <p:pic>
        <p:nvPicPr>
          <p:cNvPr id="14" name="Content Placeholder 4">
            <a:extLst>
              <a:ext uri="{FF2B5EF4-FFF2-40B4-BE49-F238E27FC236}">
                <a16:creationId xmlns:a16="http://schemas.microsoft.com/office/drawing/2014/main" id="{BA168DDB-D538-400E-BA5F-C2905FAD652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6787" y1="39431" x2="16787" y2="39431"/>
                        <a14:foregroundMark x1="17873" y1="40703" x2="17873" y2="40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692" y="5200373"/>
            <a:ext cx="1466750" cy="65250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FD8FD0A-312E-493D-A912-BAE2800BE4E2}"/>
              </a:ext>
            </a:extLst>
          </p:cNvPr>
          <p:cNvSpPr txBox="1"/>
          <p:nvPr/>
        </p:nvSpPr>
        <p:spPr>
          <a:xfrm>
            <a:off x="7355364" y="1925429"/>
            <a:ext cx="4039836" cy="2031325"/>
          </a:xfrm>
          <a:prstGeom prst="rect">
            <a:avLst/>
          </a:prstGeom>
          <a:noFill/>
          <a:ln>
            <a:solidFill>
              <a:schemeClr val="dk1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/>
              <a:t>Explanatory Variables</a:t>
            </a:r>
          </a:p>
          <a:p>
            <a:endParaRPr lang="sv-SE" b="1" dirty="0"/>
          </a:p>
          <a:p>
            <a:r>
              <a:rPr lang="sv-SE" dirty="0"/>
              <a:t>S</a:t>
            </a:r>
            <a:r>
              <a:rPr lang="en-GB" dirty="0" err="1"/>
              <a:t>ummer</a:t>
            </a:r>
            <a:r>
              <a:rPr lang="en-GB" dirty="0"/>
              <a:t> Average Monthly Temperature</a:t>
            </a:r>
          </a:p>
          <a:p>
            <a:endParaRPr lang="sv-SE" dirty="0"/>
          </a:p>
          <a:p>
            <a:r>
              <a:rPr lang="sv-SE" dirty="0"/>
              <a:t>F</a:t>
            </a:r>
            <a:r>
              <a:rPr lang="en-GB" dirty="0" err="1"/>
              <a:t>orest</a:t>
            </a:r>
            <a:r>
              <a:rPr lang="en-GB" dirty="0"/>
              <a:t> cover</a:t>
            </a:r>
          </a:p>
          <a:p>
            <a:endParaRPr lang="sv-SE" dirty="0"/>
          </a:p>
          <a:p>
            <a:r>
              <a:rPr lang="sv-SE" dirty="0"/>
              <a:t>L</a:t>
            </a:r>
            <a:r>
              <a:rPr lang="en-GB" dirty="0" err="1"/>
              <a:t>atitude</a:t>
            </a:r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099330-1C05-4C18-B3AF-7D92CE0C00F0}"/>
              </a:ext>
            </a:extLst>
          </p:cNvPr>
          <p:cNvSpPr txBox="1"/>
          <p:nvPr/>
        </p:nvSpPr>
        <p:spPr>
          <a:xfrm>
            <a:off x="7386827" y="4266150"/>
            <a:ext cx="4039836" cy="1584898"/>
          </a:xfrm>
          <a:prstGeom prst="rect">
            <a:avLst/>
          </a:prstGeom>
          <a:noFill/>
          <a:ln>
            <a:solidFill>
              <a:schemeClr val="dk1"/>
            </a:solidFill>
          </a:ln>
        </p:spPr>
        <p:txBody>
          <a:bodyPr wrap="square" rtlCol="0">
            <a:noAutofit/>
          </a:bodyPr>
          <a:lstStyle/>
          <a:p>
            <a:r>
              <a:rPr lang="sv-SE" b="1" dirty="0" err="1"/>
              <a:t>Interaction</a:t>
            </a:r>
            <a:r>
              <a:rPr lang="sv-SE" b="1" dirty="0"/>
              <a:t> Terms</a:t>
            </a:r>
            <a:endParaRPr lang="en-GB" b="1" dirty="0"/>
          </a:p>
          <a:p>
            <a:endParaRPr lang="sv-SE" b="1" dirty="0"/>
          </a:p>
          <a:p>
            <a:r>
              <a:rPr lang="sv-SE" dirty="0" err="1"/>
              <a:t>Year</a:t>
            </a:r>
            <a:endParaRPr lang="sv-SE" dirty="0"/>
          </a:p>
          <a:p>
            <a:endParaRPr lang="sv-SE" dirty="0"/>
          </a:p>
          <a:p>
            <a:r>
              <a:rPr lang="sv-SE" dirty="0"/>
              <a:t>Forest*</a:t>
            </a:r>
            <a:r>
              <a:rPr lang="sv-SE" dirty="0" err="1"/>
              <a:t>Temperature</a:t>
            </a:r>
            <a:endParaRPr lang="en-GB" dirty="0"/>
          </a:p>
          <a:p>
            <a:endParaRPr lang="sv-SE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01515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78732" y="1270800"/>
            <a:ext cx="5439494" cy="4316400"/>
          </a:xfrm>
        </p:spPr>
        <p:txBody>
          <a:bodyPr>
            <a:normAutofit/>
          </a:bodyPr>
          <a:lstStyle/>
          <a:p>
            <a:endParaRPr lang="en-GB" sz="18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/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AB30E93-834E-4CCF-A047-43FAC55AC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Results</a:t>
            </a:r>
            <a:endParaRPr lang="en-GB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7D834BB-EC62-4D26-B355-6F4C94941945}"/>
              </a:ext>
            </a:extLst>
          </p:cNvPr>
          <p:cNvSpPr txBox="1">
            <a:spLocks/>
          </p:cNvSpPr>
          <p:nvPr/>
        </p:nvSpPr>
        <p:spPr>
          <a:xfrm>
            <a:off x="822059" y="1547174"/>
            <a:ext cx="11102848" cy="27374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ts val="2900"/>
              </a:lnSpc>
              <a:spcBef>
                <a:spcPct val="20000"/>
              </a:spcBef>
              <a:buSzPct val="93000"/>
              <a:buFont typeface="Verdana" pitchFamily="34" charset="0"/>
              <a:buChar char="●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GB" dirty="0"/>
          </a:p>
          <a:p>
            <a:pPr lvl="1"/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A653D1-48B3-4D19-B9FB-CEAB7628CA6C}"/>
              </a:ext>
            </a:extLst>
          </p:cNvPr>
          <p:cNvSpPr txBox="1"/>
          <p:nvPr/>
        </p:nvSpPr>
        <p:spPr>
          <a:xfrm>
            <a:off x="917027" y="1621249"/>
            <a:ext cx="96248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Do higher summer temperatures cause a decrease in bat wing and crania size (Bergmann’s rule) or increase in appendage size (Allen’s rule)?</a:t>
            </a:r>
            <a:endParaRPr lang="en-GB" altLang="en-US" sz="1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FCC522-C2C1-4012-9B5C-1DE2588EE3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7" t="2134" r="63838" b="15507"/>
          <a:stretch/>
        </p:blipFill>
        <p:spPr>
          <a:xfrm rot="16200000">
            <a:off x="5354406" y="1073425"/>
            <a:ext cx="677991" cy="72717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80A857-C131-4AE1-A4C6-641FB84ECF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94" b="89885" l="3756" r="91538">
                        <a14:backgroundMark x1="39593" y1="71532" x2="39593" y2="71532"/>
                        <a14:backgroundMark x1="32760" y1="70260" x2="33303" y2="703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18" t="27018" r="6723" b="32742"/>
          <a:stretch/>
        </p:blipFill>
        <p:spPr>
          <a:xfrm>
            <a:off x="8135007" y="4102826"/>
            <a:ext cx="1194280" cy="4035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7C14BE-00DA-4036-AE66-CB2D689533F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167" b="59467" l="45072" r="61148">
                        <a14:backgroundMark x1="50455" y1="55346" x2="50455" y2="55346"/>
                        <a14:backgroundMark x1="50455" y1="55568" x2="50455" y2="55568"/>
                        <a14:backgroundMark x1="50455" y1="55568" x2="50455" y2="55568"/>
                        <a14:backgroundMark x1="52070" y1="55734" x2="52070" y2="55734"/>
                      </a14:backgroundRemoval>
                    </a14:imgEffect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062" t="45630" r="36842" b="38996"/>
          <a:stretch/>
        </p:blipFill>
        <p:spPr>
          <a:xfrm>
            <a:off x="8050925" y="3131563"/>
            <a:ext cx="1089178" cy="5974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881BED6-10EC-4213-8CE3-ED29640013C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94" b="89885" l="3756" r="91538">
                        <a14:backgroundMark x1="39593" y1="71532" x2="39593" y2="71532"/>
                        <a14:backgroundMark x1="32760" y1="70260" x2="33303" y2="703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18" t="27018" r="6723" b="32742"/>
          <a:stretch/>
        </p:blipFill>
        <p:spPr>
          <a:xfrm>
            <a:off x="2353778" y="3937354"/>
            <a:ext cx="1770390" cy="5981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363E86-265E-4C2F-85A5-FD63D7C76FD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167" b="59467" l="45072" r="61148">
                        <a14:backgroundMark x1="50455" y1="55346" x2="50455" y2="55346"/>
                        <a14:backgroundMark x1="50455" y1="55568" x2="50455" y2="55568"/>
                        <a14:backgroundMark x1="50455" y1="55568" x2="50455" y2="55568"/>
                        <a14:backgroundMark x1="52070" y1="55734" x2="52070" y2="55734"/>
                      </a14:backgroundRemoval>
                    </a14:imgEffect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062" t="45630" r="36842" b="38996"/>
          <a:stretch/>
        </p:blipFill>
        <p:spPr>
          <a:xfrm>
            <a:off x="2532718" y="3087118"/>
            <a:ext cx="1591450" cy="872939"/>
          </a:xfrm>
          <a:prstGeom prst="rect">
            <a:avLst/>
          </a:prstGeom>
        </p:spPr>
      </p:pic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8159425F-7820-4F4D-B57F-4927D76B662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16787" y1="39431" x2="16787" y2="39431"/>
                        <a14:foregroundMark x1="17873" y1="40703" x2="17873" y2="40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359" y="4880159"/>
            <a:ext cx="1833456" cy="815642"/>
          </a:xfrm>
          <a:prstGeom prst="rect">
            <a:avLst/>
          </a:prstGeom>
        </p:spPr>
      </p:pic>
      <p:pic>
        <p:nvPicPr>
          <p:cNvPr id="14" name="Content Placeholder 4">
            <a:extLst>
              <a:ext uri="{FF2B5EF4-FFF2-40B4-BE49-F238E27FC236}">
                <a16:creationId xmlns:a16="http://schemas.microsoft.com/office/drawing/2014/main" id="{D257C0FA-BDDA-47D8-8BF3-AC1A5D2240B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16787" y1="39431" x2="16787" y2="39431"/>
                        <a14:foregroundMark x1="17873" y1="40703" x2="17873" y2="40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525" y="5014188"/>
            <a:ext cx="1230895" cy="54758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7F20158-A04C-4414-B4D4-57CFCF838FC6}"/>
              </a:ext>
            </a:extLst>
          </p:cNvPr>
          <p:cNvSpPr txBox="1"/>
          <p:nvPr/>
        </p:nvSpPr>
        <p:spPr>
          <a:xfrm>
            <a:off x="538660" y="3672183"/>
            <a:ext cx="1770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Bergmann’s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C03C20-550A-4588-B230-9B0C42BC1A76}"/>
              </a:ext>
            </a:extLst>
          </p:cNvPr>
          <p:cNvSpPr txBox="1"/>
          <p:nvPr/>
        </p:nvSpPr>
        <p:spPr>
          <a:xfrm>
            <a:off x="606744" y="5126160"/>
            <a:ext cx="1230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Allen’s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9C7D47F-33DE-410C-9F22-91D0499CA6CF}"/>
              </a:ext>
            </a:extLst>
          </p:cNvPr>
          <p:cNvSpPr txBox="1"/>
          <p:nvPr/>
        </p:nvSpPr>
        <p:spPr>
          <a:xfrm>
            <a:off x="4402982" y="1184400"/>
            <a:ext cx="788180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40000" dirty="0">
                <a:solidFill>
                  <a:srgbClr val="FF0000"/>
                </a:solidFill>
              </a:rPr>
              <a:t>X</a:t>
            </a:r>
            <a:endParaRPr lang="en-GB" sz="4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038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78732" y="1270800"/>
            <a:ext cx="5439494" cy="4316400"/>
          </a:xfrm>
        </p:spPr>
        <p:txBody>
          <a:bodyPr>
            <a:normAutofit/>
          </a:bodyPr>
          <a:lstStyle/>
          <a:p>
            <a:endParaRPr lang="en-GB" sz="18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/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AB30E93-834E-4CCF-A047-43FAC55AC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But</a:t>
            </a:r>
            <a:r>
              <a:rPr lang="sv-SE" dirty="0"/>
              <a:t> </a:t>
            </a:r>
            <a:r>
              <a:rPr lang="sv-SE" dirty="0" err="1"/>
              <a:t>body</a:t>
            </a:r>
            <a:r>
              <a:rPr lang="sv-SE" dirty="0"/>
              <a:t> </a:t>
            </a:r>
            <a:r>
              <a:rPr lang="sv-SE" dirty="0" err="1"/>
              <a:t>size</a:t>
            </a:r>
            <a:r>
              <a:rPr lang="sv-SE" dirty="0"/>
              <a:t> </a:t>
            </a:r>
            <a:r>
              <a:rPr lang="sv-SE" dirty="0" err="1"/>
              <a:t>did</a:t>
            </a:r>
            <a:r>
              <a:rPr lang="sv-SE" dirty="0"/>
              <a:t> </a:t>
            </a:r>
            <a:r>
              <a:rPr lang="sv-SE" dirty="0" err="1"/>
              <a:t>vary</a:t>
            </a:r>
            <a:r>
              <a:rPr lang="sv-SE" dirty="0"/>
              <a:t>….</a:t>
            </a:r>
            <a:endParaRPr lang="en-GB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7D834BB-EC62-4D26-B355-6F4C94941945}"/>
              </a:ext>
            </a:extLst>
          </p:cNvPr>
          <p:cNvSpPr txBox="1">
            <a:spLocks/>
          </p:cNvSpPr>
          <p:nvPr/>
        </p:nvSpPr>
        <p:spPr>
          <a:xfrm>
            <a:off x="822059" y="1547174"/>
            <a:ext cx="11102848" cy="27374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ts val="2900"/>
              </a:lnSpc>
              <a:spcBef>
                <a:spcPct val="20000"/>
              </a:spcBef>
              <a:buSzPct val="93000"/>
              <a:buFont typeface="Verdana" pitchFamily="34" charset="0"/>
              <a:buChar char="●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GB" dirty="0"/>
          </a:p>
          <a:p>
            <a:pPr lvl="1"/>
            <a:endParaRPr lang="en-GB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72604BD-8402-4EFA-B722-7AA2554801A7}"/>
              </a:ext>
            </a:extLst>
          </p:cNvPr>
          <p:cNvSpPr txBox="1">
            <a:spLocks/>
          </p:cNvSpPr>
          <p:nvPr/>
        </p:nvSpPr>
        <p:spPr>
          <a:xfrm>
            <a:off x="624234" y="1806956"/>
            <a:ext cx="2828541" cy="6432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ts val="2900"/>
              </a:lnSpc>
              <a:spcBef>
                <a:spcPct val="20000"/>
              </a:spcBef>
              <a:buSzPct val="93000"/>
              <a:buFont typeface="Verdana" pitchFamily="34" charset="0"/>
              <a:buChar char="●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Verdana" pitchFamily="34" charset="0"/>
              <a:buNone/>
            </a:pPr>
            <a:r>
              <a:rPr lang="sv-SE" b="1"/>
              <a:t>Plecotus auritus</a:t>
            </a:r>
            <a:endParaRPr lang="en-GB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A7FEC1-43F3-4691-9CF6-5AB8F6E33E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167" b="59467" l="45072" r="61148">
                        <a14:backgroundMark x1="50455" y1="55346" x2="50455" y2="55346"/>
                        <a14:backgroundMark x1="50455" y1="55568" x2="50455" y2="55568"/>
                        <a14:backgroundMark x1="50455" y1="55568" x2="50455" y2="55568"/>
                        <a14:backgroundMark x1="52070" y1="55734" x2="52070" y2="55734"/>
                      </a14:backgroundRemoval>
                    </a14:imgEffect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062" t="45630" r="36842" b="38996"/>
          <a:stretch/>
        </p:blipFill>
        <p:spPr>
          <a:xfrm>
            <a:off x="575111" y="2746779"/>
            <a:ext cx="1383202" cy="758711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27E3FCD-E166-4ADA-881B-7F8761BC0F57}"/>
              </a:ext>
            </a:extLst>
          </p:cNvPr>
          <p:cNvCxnSpPr>
            <a:cxnSpLocks/>
          </p:cNvCxnSpPr>
          <p:nvPr/>
        </p:nvCxnSpPr>
        <p:spPr>
          <a:xfrm flipV="1">
            <a:off x="2047648" y="2754041"/>
            <a:ext cx="0" cy="59142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C767F7D-02AE-4463-93BA-5D3DA9A0CF7A}"/>
              </a:ext>
            </a:extLst>
          </p:cNvPr>
          <p:cNvSpPr txBox="1"/>
          <p:nvPr/>
        </p:nvSpPr>
        <p:spPr>
          <a:xfrm>
            <a:off x="879876" y="3478892"/>
            <a:ext cx="795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PC2</a:t>
            </a:r>
          </a:p>
          <a:p>
            <a:r>
              <a:rPr lang="sv-SE" dirty="0"/>
              <a:t>(</a:t>
            </a:r>
            <a:r>
              <a:rPr lang="sv-SE" dirty="0" err="1"/>
              <a:t>jaw</a:t>
            </a:r>
            <a:r>
              <a:rPr lang="sv-SE" dirty="0"/>
              <a:t>)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095B14-D2A8-419E-A7C9-6758CBD835A1}"/>
              </a:ext>
            </a:extLst>
          </p:cNvPr>
          <p:cNvSpPr txBox="1"/>
          <p:nvPr/>
        </p:nvSpPr>
        <p:spPr>
          <a:xfrm>
            <a:off x="2375385" y="2857615"/>
            <a:ext cx="713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b="1" dirty="0" err="1"/>
              <a:t>Time</a:t>
            </a:r>
            <a:endParaRPr lang="en-GB" sz="2000" b="1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F8BDC2D-269E-4251-B9C1-97A3868BB23C}"/>
              </a:ext>
            </a:extLst>
          </p:cNvPr>
          <p:cNvCxnSpPr/>
          <p:nvPr/>
        </p:nvCxnSpPr>
        <p:spPr>
          <a:xfrm>
            <a:off x="3269895" y="1806956"/>
            <a:ext cx="0" cy="5044694"/>
          </a:xfrm>
          <a:prstGeom prst="line">
            <a:avLst/>
          </a:prstGeom>
          <a:ln w="2540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60821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78732" y="1270800"/>
            <a:ext cx="5439494" cy="4316400"/>
          </a:xfrm>
        </p:spPr>
        <p:txBody>
          <a:bodyPr>
            <a:normAutofit/>
          </a:bodyPr>
          <a:lstStyle/>
          <a:p>
            <a:endParaRPr lang="en-GB" sz="18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/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AB30E93-834E-4CCF-A047-43FAC55AC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But</a:t>
            </a:r>
            <a:r>
              <a:rPr lang="sv-SE" dirty="0"/>
              <a:t> </a:t>
            </a:r>
            <a:r>
              <a:rPr lang="sv-SE" dirty="0" err="1"/>
              <a:t>body</a:t>
            </a:r>
            <a:r>
              <a:rPr lang="sv-SE" dirty="0"/>
              <a:t> </a:t>
            </a:r>
            <a:r>
              <a:rPr lang="sv-SE" dirty="0" err="1"/>
              <a:t>size</a:t>
            </a:r>
            <a:r>
              <a:rPr lang="sv-SE" dirty="0"/>
              <a:t> </a:t>
            </a:r>
            <a:r>
              <a:rPr lang="sv-SE" dirty="0" err="1"/>
              <a:t>did</a:t>
            </a:r>
            <a:r>
              <a:rPr lang="sv-SE" dirty="0"/>
              <a:t> </a:t>
            </a:r>
            <a:r>
              <a:rPr lang="sv-SE" dirty="0" err="1"/>
              <a:t>vary</a:t>
            </a:r>
            <a:r>
              <a:rPr lang="sv-SE" dirty="0"/>
              <a:t>….</a:t>
            </a:r>
            <a:endParaRPr lang="en-GB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7D834BB-EC62-4D26-B355-6F4C94941945}"/>
              </a:ext>
            </a:extLst>
          </p:cNvPr>
          <p:cNvSpPr txBox="1">
            <a:spLocks/>
          </p:cNvSpPr>
          <p:nvPr/>
        </p:nvSpPr>
        <p:spPr>
          <a:xfrm>
            <a:off x="822059" y="1547174"/>
            <a:ext cx="11102848" cy="27374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ts val="2900"/>
              </a:lnSpc>
              <a:spcBef>
                <a:spcPct val="20000"/>
              </a:spcBef>
              <a:buSzPct val="93000"/>
              <a:buFont typeface="Verdana" pitchFamily="34" charset="0"/>
              <a:buChar char="●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GB" dirty="0"/>
          </a:p>
          <a:p>
            <a:pPr lvl="1"/>
            <a:endParaRPr lang="en-GB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72604BD-8402-4EFA-B722-7AA2554801A7}"/>
              </a:ext>
            </a:extLst>
          </p:cNvPr>
          <p:cNvSpPr txBox="1">
            <a:spLocks/>
          </p:cNvSpPr>
          <p:nvPr/>
        </p:nvSpPr>
        <p:spPr>
          <a:xfrm>
            <a:off x="624234" y="1806956"/>
            <a:ext cx="2828541" cy="6432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ts val="2900"/>
              </a:lnSpc>
              <a:spcBef>
                <a:spcPct val="20000"/>
              </a:spcBef>
              <a:buSzPct val="93000"/>
              <a:buFont typeface="Verdana" pitchFamily="34" charset="0"/>
              <a:buChar char="●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Verdana" pitchFamily="34" charset="0"/>
              <a:buNone/>
            </a:pPr>
            <a:r>
              <a:rPr lang="sv-SE" b="1"/>
              <a:t>Plecotus auritus</a:t>
            </a:r>
            <a:endParaRPr lang="en-GB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A7FEC1-43F3-4691-9CF6-5AB8F6E33E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167" b="59467" l="45072" r="61148">
                        <a14:backgroundMark x1="50455" y1="55346" x2="50455" y2="55346"/>
                        <a14:backgroundMark x1="50455" y1="55568" x2="50455" y2="55568"/>
                        <a14:backgroundMark x1="50455" y1="55568" x2="50455" y2="55568"/>
                        <a14:backgroundMark x1="52070" y1="55734" x2="52070" y2="55734"/>
                      </a14:backgroundRemoval>
                    </a14:imgEffect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062" t="45630" r="36842" b="38996"/>
          <a:stretch/>
        </p:blipFill>
        <p:spPr>
          <a:xfrm>
            <a:off x="575111" y="2746779"/>
            <a:ext cx="1383202" cy="758711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27E3FCD-E166-4ADA-881B-7F8761BC0F57}"/>
              </a:ext>
            </a:extLst>
          </p:cNvPr>
          <p:cNvCxnSpPr>
            <a:cxnSpLocks/>
          </p:cNvCxnSpPr>
          <p:nvPr/>
        </p:nvCxnSpPr>
        <p:spPr>
          <a:xfrm flipV="1">
            <a:off x="2047648" y="2754041"/>
            <a:ext cx="0" cy="59142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C767F7D-02AE-4463-93BA-5D3DA9A0CF7A}"/>
              </a:ext>
            </a:extLst>
          </p:cNvPr>
          <p:cNvSpPr txBox="1"/>
          <p:nvPr/>
        </p:nvSpPr>
        <p:spPr>
          <a:xfrm>
            <a:off x="879876" y="3478892"/>
            <a:ext cx="795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PC2</a:t>
            </a:r>
          </a:p>
          <a:p>
            <a:r>
              <a:rPr lang="sv-SE" dirty="0"/>
              <a:t>(</a:t>
            </a:r>
            <a:r>
              <a:rPr lang="sv-SE" dirty="0" err="1"/>
              <a:t>jaw</a:t>
            </a:r>
            <a:r>
              <a:rPr lang="sv-SE" dirty="0"/>
              <a:t>)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095B14-D2A8-419E-A7C9-6758CBD835A1}"/>
              </a:ext>
            </a:extLst>
          </p:cNvPr>
          <p:cNvSpPr txBox="1"/>
          <p:nvPr/>
        </p:nvSpPr>
        <p:spPr>
          <a:xfrm>
            <a:off x="2375385" y="2857615"/>
            <a:ext cx="713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b="1" dirty="0" err="1"/>
              <a:t>Time</a:t>
            </a:r>
            <a:endParaRPr lang="en-GB" sz="2000" b="1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F8BDC2D-269E-4251-B9C1-97A3868BB23C}"/>
              </a:ext>
            </a:extLst>
          </p:cNvPr>
          <p:cNvCxnSpPr/>
          <p:nvPr/>
        </p:nvCxnSpPr>
        <p:spPr>
          <a:xfrm>
            <a:off x="3269895" y="1806956"/>
            <a:ext cx="0" cy="5044694"/>
          </a:xfrm>
          <a:prstGeom prst="line">
            <a:avLst/>
          </a:prstGeom>
          <a:ln w="2540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F4B917C-4A92-4159-8785-E04A4CF52C7B}"/>
              </a:ext>
            </a:extLst>
          </p:cNvPr>
          <p:cNvSpPr txBox="1"/>
          <p:nvPr/>
        </p:nvSpPr>
        <p:spPr>
          <a:xfrm>
            <a:off x="3542110" y="1935829"/>
            <a:ext cx="8229475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sz="2000" b="1" dirty="0" err="1">
                <a:latin typeface="Verdana" panose="020B0604030504040204" pitchFamily="34" charset="0"/>
                <a:ea typeface="Verdana" panose="020B0604030504040204" pitchFamily="34" charset="0"/>
              </a:rPr>
              <a:t>Why</a:t>
            </a:r>
            <a:r>
              <a:rPr lang="sv-SE" sz="2000" b="1" dirty="0">
                <a:latin typeface="Verdana" panose="020B0604030504040204" pitchFamily="34" charset="0"/>
                <a:ea typeface="Verdana" panose="020B0604030504040204" pitchFamily="34" charset="0"/>
              </a:rPr>
              <a:t>?</a:t>
            </a:r>
          </a:p>
          <a:p>
            <a:pPr algn="ctr"/>
            <a:endParaRPr lang="sv-SE" sz="20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sv-SE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Dietary</a:t>
            </a:r>
            <a:r>
              <a:rPr lang="sv-SE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sv-SE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shift</a:t>
            </a:r>
            <a:r>
              <a:rPr lang="sv-SE" sz="2000" dirty="0">
                <a:latin typeface="Verdana" panose="020B0604030504040204" pitchFamily="34" charset="0"/>
                <a:ea typeface="Verdana" panose="020B0604030504040204" pitchFamily="34" charset="0"/>
              </a:rPr>
              <a:t> to </a:t>
            </a:r>
            <a:r>
              <a:rPr lang="sv-SE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larger</a:t>
            </a:r>
            <a:r>
              <a:rPr lang="sv-SE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sv-SE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prey</a:t>
            </a:r>
            <a:r>
              <a:rPr lang="sv-SE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sv-SE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items</a:t>
            </a:r>
            <a:r>
              <a:rPr lang="sv-SE" sz="2000" dirty="0">
                <a:latin typeface="Verdana" panose="020B0604030504040204" pitchFamily="34" charset="0"/>
                <a:ea typeface="Verdana" panose="020B0604030504040204" pitchFamily="34" charset="0"/>
              </a:rPr>
              <a:t>?</a:t>
            </a:r>
          </a:p>
          <a:p>
            <a:endParaRPr lang="sv-SE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sv-SE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Evidence</a:t>
            </a:r>
            <a:r>
              <a:rPr lang="sv-SE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sv-SE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of</a:t>
            </a:r>
            <a:r>
              <a:rPr lang="sv-SE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sv-SE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similar</a:t>
            </a:r>
            <a:r>
              <a:rPr lang="sv-SE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sv-SE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effect</a:t>
            </a:r>
            <a:r>
              <a:rPr lang="sv-SE" sz="2000" dirty="0">
                <a:latin typeface="Verdana" panose="020B0604030504040204" pitchFamily="34" charset="0"/>
                <a:ea typeface="Verdana" panose="020B0604030504040204" pitchFamily="34" charset="0"/>
              </a:rPr>
              <a:t> in a </a:t>
            </a:r>
            <a:r>
              <a:rPr lang="sv-SE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tropical</a:t>
            </a:r>
            <a:r>
              <a:rPr lang="sv-SE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sv-SE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bat</a:t>
            </a:r>
            <a:r>
              <a:rPr lang="sv-SE" sz="2000" dirty="0">
                <a:latin typeface="Verdana" panose="020B0604030504040204" pitchFamily="34" charset="0"/>
                <a:ea typeface="Verdana" panose="020B0604030504040204" pitchFamily="34" charset="0"/>
              </a:rPr>
              <a:t> species</a:t>
            </a:r>
          </a:p>
          <a:p>
            <a:r>
              <a:rPr lang="sv-SE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expanded</a:t>
            </a:r>
            <a:r>
              <a:rPr lang="sv-SE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sv-SE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primarily</a:t>
            </a:r>
            <a:r>
              <a:rPr lang="sv-SE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sv-SE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moth</a:t>
            </a:r>
            <a:r>
              <a:rPr lang="sv-SE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sv-SE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based</a:t>
            </a:r>
            <a:r>
              <a:rPr lang="sv-SE" sz="2000" dirty="0">
                <a:latin typeface="Verdana" panose="020B0604030504040204" pitchFamily="34" charset="0"/>
                <a:ea typeface="Verdana" panose="020B0604030504040204" pitchFamily="34" charset="0"/>
              </a:rPr>
              <a:t> diet to </a:t>
            </a:r>
            <a:r>
              <a:rPr lang="sv-SE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include</a:t>
            </a:r>
            <a:r>
              <a:rPr lang="sv-SE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sv-SE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more</a:t>
            </a:r>
            <a:r>
              <a:rPr lang="sv-SE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sv-SE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beetles</a:t>
            </a:r>
            <a:endParaRPr lang="sv-SE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sv-SE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sv-SE" sz="2000" dirty="0">
                <a:latin typeface="Verdana" panose="020B0604030504040204" pitchFamily="34" charset="0"/>
                <a:ea typeface="Verdana" panose="020B0604030504040204" pitchFamily="34" charset="0"/>
              </a:rPr>
              <a:t>P. auritus diet is </a:t>
            </a:r>
            <a:r>
              <a:rPr lang="sv-SE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primarily</a:t>
            </a:r>
            <a:r>
              <a:rPr lang="sv-SE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sv-SE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moths</a:t>
            </a:r>
            <a:r>
              <a:rPr lang="sv-SE" sz="200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sv-SE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but</a:t>
            </a:r>
            <a:r>
              <a:rPr lang="sv-SE" sz="2000" dirty="0">
                <a:latin typeface="Verdana" panose="020B0604030504040204" pitchFamily="34" charset="0"/>
                <a:ea typeface="Verdana" panose="020B0604030504040204" pitchFamily="34" charset="0"/>
              </a:rPr>
              <a:t> second is </a:t>
            </a:r>
            <a:r>
              <a:rPr lang="sv-SE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beetles</a:t>
            </a:r>
            <a:endParaRPr lang="sv-SE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sv-SE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sv-SE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Difficult</a:t>
            </a:r>
            <a:r>
              <a:rPr lang="sv-SE" sz="2000" dirty="0">
                <a:latin typeface="Verdana" panose="020B0604030504040204" pitchFamily="34" charset="0"/>
                <a:ea typeface="Verdana" panose="020B0604030504040204" pitchFamily="34" charset="0"/>
              </a:rPr>
              <a:t> to </a:t>
            </a:r>
            <a:r>
              <a:rPr lang="sv-SE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confirm</a:t>
            </a:r>
            <a:r>
              <a:rPr lang="sv-SE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sv-SE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without</a:t>
            </a:r>
            <a:r>
              <a:rPr lang="sv-SE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sv-SE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historic</a:t>
            </a:r>
            <a:r>
              <a:rPr lang="sv-SE" sz="2000" dirty="0">
                <a:latin typeface="Verdana" panose="020B0604030504040204" pitchFamily="34" charset="0"/>
                <a:ea typeface="Verdana" panose="020B0604030504040204" pitchFamily="34" charset="0"/>
              </a:rPr>
              <a:t> data on diet</a:t>
            </a:r>
          </a:p>
        </p:txBody>
      </p:sp>
    </p:spTree>
    <p:extLst>
      <p:ext uri="{BB962C8B-B14F-4D97-AF65-F5344CB8AC3E}">
        <p14:creationId xmlns:p14="http://schemas.microsoft.com/office/powerpoint/2010/main" val="12205304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78732" y="1270800"/>
            <a:ext cx="5439494" cy="4316400"/>
          </a:xfrm>
        </p:spPr>
        <p:txBody>
          <a:bodyPr>
            <a:normAutofit/>
          </a:bodyPr>
          <a:lstStyle/>
          <a:p>
            <a:endParaRPr lang="en-GB" sz="18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/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AB30E93-834E-4CCF-A047-43FAC55AC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Research question 2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7D834BB-EC62-4D26-B355-6F4C94941945}"/>
              </a:ext>
            </a:extLst>
          </p:cNvPr>
          <p:cNvSpPr txBox="1">
            <a:spLocks/>
          </p:cNvSpPr>
          <p:nvPr/>
        </p:nvSpPr>
        <p:spPr>
          <a:xfrm>
            <a:off x="822059" y="1547174"/>
            <a:ext cx="11102848" cy="79560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ts val="2900"/>
              </a:lnSpc>
              <a:spcBef>
                <a:spcPct val="20000"/>
              </a:spcBef>
              <a:buSzPct val="93000"/>
              <a:buFont typeface="Verdana" pitchFamily="34" charset="0"/>
              <a:buChar char="●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>
                <a:ea typeface="Calibri" panose="020F0502020204030204" pitchFamily="34" charset="0"/>
                <a:cs typeface="Times New Roman" panose="02020603050405020304" pitchFamily="18" charset="0"/>
              </a:rPr>
              <a:t>Under a warming climate</a:t>
            </a:r>
            <a:r>
              <a:rPr lang="en-GB" altLang="en-US" sz="200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altLang="en-US" sz="2000">
                <a:ea typeface="Calibri" panose="020F0502020204030204" pitchFamily="34" charset="0"/>
                <a:cs typeface="Times New Roman" panose="02020603050405020304" pitchFamily="18" charset="0"/>
              </a:rPr>
              <a:t> are bat wings longer and narrower due to the need for energy efficient flight?</a:t>
            </a:r>
            <a:endParaRPr lang="en-GB" altLang="en-US" sz="2000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C879BA6-43F2-4E34-AE7F-B2D9735EE7DA}"/>
              </a:ext>
            </a:extLst>
          </p:cNvPr>
          <p:cNvCxnSpPr>
            <a:cxnSpLocks/>
          </p:cNvCxnSpPr>
          <p:nvPr/>
        </p:nvCxnSpPr>
        <p:spPr>
          <a:xfrm>
            <a:off x="2761673" y="6483927"/>
            <a:ext cx="6413707" cy="0"/>
          </a:xfrm>
          <a:prstGeom prst="straightConnector1">
            <a:avLst/>
          </a:prstGeom>
          <a:ln w="25400"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C472C97-237E-4E40-AE16-5933FFE059FF}"/>
              </a:ext>
            </a:extLst>
          </p:cNvPr>
          <p:cNvSpPr txBox="1"/>
          <p:nvPr/>
        </p:nvSpPr>
        <p:spPr>
          <a:xfrm>
            <a:off x="5507722" y="5562881"/>
            <a:ext cx="1488535" cy="26269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sv-SE" sz="10000" dirty="0">
                <a:solidFill>
                  <a:srgbClr val="FF0000"/>
                </a:solidFill>
              </a:rPr>
              <a:t>X</a:t>
            </a:r>
            <a:endParaRPr lang="en-GB" sz="10000" dirty="0">
              <a:solidFill>
                <a:srgbClr val="FF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E51101A-F15D-4C7E-8CD3-68E2D0B35C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7" t="2134" r="63838" b="15507"/>
          <a:stretch/>
        </p:blipFill>
        <p:spPr>
          <a:xfrm rot="16200000">
            <a:off x="5358876" y="1813388"/>
            <a:ext cx="677991" cy="72717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204040-513D-4AD8-AD1C-A92C5101DD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6787" y1="39431" x2="16787" y2="39431"/>
                        <a14:foregroundMark x1="17873" y1="40703" x2="17873" y2="40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942" y="2483328"/>
            <a:ext cx="3517073" cy="2626949"/>
          </a:xfrm>
          <a:prstGeom prst="rect">
            <a:avLst/>
          </a:prstGeom>
        </p:spPr>
      </p:pic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2B10012D-4D36-4DDD-A2FF-6413F45C17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6787" y1="39431" x2="16787" y2="39431"/>
                        <a14:foregroundMark x1="17873" y1="40703" x2="17873" y2="40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551" y="2688515"/>
            <a:ext cx="5026369" cy="223606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9F7D8E9-BBBB-4FAC-9D3D-C6BA1CB784C1}"/>
              </a:ext>
            </a:extLst>
          </p:cNvPr>
          <p:cNvSpPr txBox="1"/>
          <p:nvPr/>
        </p:nvSpPr>
        <p:spPr>
          <a:xfrm>
            <a:off x="4870242" y="2514309"/>
            <a:ext cx="2514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0" dirty="0">
                <a:solidFill>
                  <a:srgbClr val="92D050"/>
                </a:solidFill>
                <a:sym typeface="Wingdings" panose="05000000000000000000" pitchFamily="2" charset="2"/>
              </a:rPr>
              <a:t></a:t>
            </a:r>
            <a:endParaRPr lang="en-GB" sz="20000" dirty="0">
              <a:solidFill>
                <a:srgbClr val="92D05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76829D-F4D0-4F42-90F0-D9704E22F449}"/>
              </a:ext>
            </a:extLst>
          </p:cNvPr>
          <p:cNvSpPr txBox="1"/>
          <p:nvPr/>
        </p:nvSpPr>
        <p:spPr>
          <a:xfrm>
            <a:off x="4044057" y="4867223"/>
            <a:ext cx="50263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Increased tip pointedness P. Pygmaeus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E22196-D4FD-4B36-826C-1F6DE0FA1528}"/>
              </a:ext>
            </a:extLst>
          </p:cNvPr>
          <p:cNvSpPr txBox="1"/>
          <p:nvPr/>
        </p:nvSpPr>
        <p:spPr>
          <a:xfrm>
            <a:off x="6770359" y="6451440"/>
            <a:ext cx="1315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1616625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78732" y="1270800"/>
            <a:ext cx="5439494" cy="4316400"/>
          </a:xfrm>
        </p:spPr>
        <p:txBody>
          <a:bodyPr>
            <a:normAutofit/>
          </a:bodyPr>
          <a:lstStyle/>
          <a:p>
            <a:endParaRPr lang="en-GB" sz="18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/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AB30E93-834E-4CCF-A047-43FAC55AC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Research Question 3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7D834BB-EC62-4D26-B355-6F4C94941945}"/>
              </a:ext>
            </a:extLst>
          </p:cNvPr>
          <p:cNvSpPr txBox="1">
            <a:spLocks/>
          </p:cNvSpPr>
          <p:nvPr/>
        </p:nvSpPr>
        <p:spPr>
          <a:xfrm>
            <a:off x="822059" y="1547174"/>
            <a:ext cx="11102848" cy="27374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ts val="2900"/>
              </a:lnSpc>
              <a:spcBef>
                <a:spcPct val="20000"/>
              </a:spcBef>
              <a:buSzPct val="93000"/>
              <a:buFont typeface="Verdana" pitchFamily="34" charset="0"/>
              <a:buChar char="●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GB" dirty="0"/>
          </a:p>
          <a:p>
            <a:pPr lvl="1"/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BCF8E6-CF19-40EB-A075-711C793EE707}"/>
              </a:ext>
            </a:extLst>
          </p:cNvPr>
          <p:cNvSpPr txBox="1"/>
          <p:nvPr/>
        </p:nvSpPr>
        <p:spPr>
          <a:xfrm>
            <a:off x="1190296" y="1460774"/>
            <a:ext cx="1020490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Are the wings of bats in more forested landscapes shorter and broader in response to the need to navigate clutter?</a:t>
            </a:r>
            <a:endParaRPr lang="en-GB" altLang="en-US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D53DDB-1FCC-4865-AB52-80F2F09C2C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6787" y1="39431" x2="16787" y2="39431"/>
                        <a14:foregroundMark x1="17873" y1="40703" x2="17873" y2="40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685" y="1676098"/>
            <a:ext cx="4364386" cy="3259819"/>
          </a:xfrm>
          <a:prstGeom prst="rect">
            <a:avLst/>
          </a:prstGeom>
        </p:spPr>
      </p:pic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6BD71639-F2BF-4A6B-A6DD-975501ABC7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6787" y1="39431" x2="16787" y2="39431"/>
                        <a14:foregroundMark x1="17873" y1="40703" x2="17873" y2="40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35" y="2247123"/>
            <a:ext cx="5155591" cy="22935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B600E4-F6DA-4DE2-8CE8-1946F99818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370" y="4627149"/>
            <a:ext cx="2219529" cy="176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E42265-7937-4813-9CEF-523C5B0F16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353" y="4363098"/>
            <a:ext cx="2489406" cy="18743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2223318-4BD3-4E3E-A652-965033CF51E2}"/>
              </a:ext>
            </a:extLst>
          </p:cNvPr>
          <p:cNvSpPr txBox="1"/>
          <p:nvPr/>
        </p:nvSpPr>
        <p:spPr>
          <a:xfrm>
            <a:off x="4972177" y="2975962"/>
            <a:ext cx="2514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0" dirty="0">
                <a:solidFill>
                  <a:srgbClr val="92D050"/>
                </a:solidFill>
                <a:sym typeface="Wingdings" panose="05000000000000000000" pitchFamily="2" charset="2"/>
              </a:rPr>
              <a:t></a:t>
            </a:r>
            <a:endParaRPr lang="en-GB" sz="20000" dirty="0">
              <a:solidFill>
                <a:srgbClr val="92D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7F3FF7-402E-4318-9EF2-7E07BC20EC9E}"/>
              </a:ext>
            </a:extLst>
          </p:cNvPr>
          <p:cNvSpPr txBox="1"/>
          <p:nvPr/>
        </p:nvSpPr>
        <p:spPr>
          <a:xfrm>
            <a:off x="5068499" y="5543005"/>
            <a:ext cx="2402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/>
              <a:t>Pipistrellus pygmaeus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41588150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63447-08E5-4283-971B-0E1D7BFDD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Global drivers in the Swedish </a:t>
            </a:r>
            <a:r>
              <a:rPr lang="en-GB" dirty="0" err="1"/>
              <a:t>conext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C024AA-8662-43D7-A122-ADE7D6A4EF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Standing volume of trees in forests has doubled in last 100 years</a:t>
            </a:r>
          </a:p>
          <a:p>
            <a:endParaRPr lang="en-GB" dirty="0"/>
          </a:p>
          <a:p>
            <a:r>
              <a:rPr lang="en-GB" dirty="0"/>
              <a:t>Increase in open land converted to forest</a:t>
            </a:r>
          </a:p>
          <a:p>
            <a:endParaRPr lang="en-GB" dirty="0"/>
          </a:p>
          <a:p>
            <a:r>
              <a:rPr lang="en-GB" dirty="0"/>
              <a:t>But both cessation of forest grazing in 1940s and increase in plantations has led to species poor dense forests.</a:t>
            </a:r>
          </a:p>
          <a:p>
            <a:endParaRPr lang="en-GB" dirty="0"/>
          </a:p>
          <a:p>
            <a:r>
              <a:rPr lang="en-GB" dirty="0"/>
              <a:t>Temperatures in northern Sweden have risen by 1.5 to 2 C in last 60 years (Stoessel et al, 2022).</a:t>
            </a:r>
          </a:p>
        </p:txBody>
      </p:sp>
    </p:spTree>
    <p:extLst>
      <p:ext uri="{BB962C8B-B14F-4D97-AF65-F5344CB8AC3E}">
        <p14:creationId xmlns:p14="http://schemas.microsoft.com/office/powerpoint/2010/main" val="27738839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78732" y="1270800"/>
            <a:ext cx="5439494" cy="4316400"/>
          </a:xfrm>
        </p:spPr>
        <p:txBody>
          <a:bodyPr>
            <a:normAutofit/>
          </a:bodyPr>
          <a:lstStyle/>
          <a:p>
            <a:endParaRPr lang="en-GB" sz="18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/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AB30E93-834E-4CCF-A047-43FAC55AC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Research Question 4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7D834BB-EC62-4D26-B355-6F4C94941945}"/>
              </a:ext>
            </a:extLst>
          </p:cNvPr>
          <p:cNvSpPr txBox="1">
            <a:spLocks/>
          </p:cNvSpPr>
          <p:nvPr/>
        </p:nvSpPr>
        <p:spPr>
          <a:xfrm>
            <a:off x="822059" y="1547174"/>
            <a:ext cx="11102848" cy="27374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ts val="2900"/>
              </a:lnSpc>
              <a:spcBef>
                <a:spcPct val="20000"/>
              </a:spcBef>
              <a:buSzPct val="93000"/>
              <a:buFont typeface="Verdana" pitchFamily="34" charset="0"/>
              <a:buChar char="●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GB" dirty="0"/>
          </a:p>
          <a:p>
            <a:pPr lvl="1"/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E650F8-B933-47F2-BE6B-90143CA3FA23}"/>
              </a:ext>
            </a:extLst>
          </p:cNvPr>
          <p:cNvSpPr txBox="1"/>
          <p:nvPr/>
        </p:nvSpPr>
        <p:spPr>
          <a:xfrm>
            <a:off x="896008" y="1460774"/>
            <a:ext cx="104991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Is there an antagonistic interaction between the effect of temperature and forest on the shape of bat wings?</a:t>
            </a:r>
            <a:endParaRPr lang="en-GB" altLang="en-US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E8C701A-1D50-490C-8D62-719899B4C1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6787" y1="39431" x2="16787" y2="39431"/>
                        <a14:foregroundMark x1="17873" y1="40703" x2="17873" y2="40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868" y="1728073"/>
            <a:ext cx="3623915" cy="2706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ADE70C4-6E55-45F0-A493-C50D32EE72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858" y="4139790"/>
            <a:ext cx="2219529" cy="1764763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12D7712-EDF8-4D37-88C3-B6DA386D16F6}"/>
              </a:ext>
            </a:extLst>
          </p:cNvPr>
          <p:cNvCxnSpPr/>
          <p:nvPr/>
        </p:nvCxnSpPr>
        <p:spPr>
          <a:xfrm flipH="1" flipV="1">
            <a:off x="3851564" y="3749964"/>
            <a:ext cx="6206836" cy="2743200"/>
          </a:xfrm>
          <a:prstGeom prst="straightConnector1">
            <a:avLst/>
          </a:prstGeom>
          <a:ln>
            <a:prstDash val="lg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B5AB0D6-C976-4A73-B2EA-E53259120E4B}"/>
              </a:ext>
            </a:extLst>
          </p:cNvPr>
          <p:cNvCxnSpPr>
            <a:cxnSpLocks/>
          </p:cNvCxnSpPr>
          <p:nvPr/>
        </p:nvCxnSpPr>
        <p:spPr>
          <a:xfrm flipV="1">
            <a:off x="2953299" y="3749964"/>
            <a:ext cx="6128137" cy="2689313"/>
          </a:xfrm>
          <a:prstGeom prst="straightConnector1">
            <a:avLst/>
          </a:prstGeom>
          <a:ln>
            <a:prstDash val="lg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110F76B-74FD-43D4-878C-3EE8159D718B}"/>
              </a:ext>
            </a:extLst>
          </p:cNvPr>
          <p:cNvSpPr txBox="1"/>
          <p:nvPr/>
        </p:nvSpPr>
        <p:spPr>
          <a:xfrm>
            <a:off x="5557753" y="3127432"/>
            <a:ext cx="2514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0" dirty="0">
                <a:solidFill>
                  <a:srgbClr val="92D050"/>
                </a:solidFill>
                <a:sym typeface="Wingdings" panose="05000000000000000000" pitchFamily="2" charset="2"/>
              </a:rPr>
              <a:t></a:t>
            </a:r>
            <a:endParaRPr lang="en-GB" sz="20000" dirty="0">
              <a:solidFill>
                <a:srgbClr val="92D050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07D42E5-33D2-426B-9F60-029D956BF3A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7" t="2134" r="63838" b="15507"/>
          <a:stretch/>
        </p:blipFill>
        <p:spPr>
          <a:xfrm rot="16200000">
            <a:off x="4847779" y="1327813"/>
            <a:ext cx="911370" cy="10081412"/>
          </a:xfrm>
          <a:prstGeom prst="rect">
            <a:avLst/>
          </a:prstGeom>
        </p:spPr>
      </p:pic>
      <p:pic>
        <p:nvPicPr>
          <p:cNvPr id="21" name="Content Placeholder 4">
            <a:extLst>
              <a:ext uri="{FF2B5EF4-FFF2-40B4-BE49-F238E27FC236}">
                <a16:creationId xmlns:a16="http://schemas.microsoft.com/office/drawing/2014/main" id="{F8935E43-201B-43E1-8422-DD2BCB442B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6787" y1="39431" x2="16787" y2="39431"/>
                        <a14:foregroundMark x1="17873" y1="40703" x2="17873" y2="40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967" y="2115074"/>
            <a:ext cx="4551294" cy="202471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E0A0688-106C-4724-A0B8-A48103BBD2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287" y="4263328"/>
            <a:ext cx="2489406" cy="187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4656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78732" y="1270800"/>
            <a:ext cx="5439494" cy="4316400"/>
          </a:xfrm>
        </p:spPr>
        <p:txBody>
          <a:bodyPr>
            <a:normAutofit/>
          </a:bodyPr>
          <a:lstStyle/>
          <a:p>
            <a:endParaRPr lang="en-GB" sz="18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/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AB30E93-834E-4CCF-A047-43FAC55AC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Research Question 4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7D834BB-EC62-4D26-B355-6F4C94941945}"/>
              </a:ext>
            </a:extLst>
          </p:cNvPr>
          <p:cNvSpPr txBox="1">
            <a:spLocks/>
          </p:cNvSpPr>
          <p:nvPr/>
        </p:nvSpPr>
        <p:spPr>
          <a:xfrm>
            <a:off x="822059" y="1547174"/>
            <a:ext cx="11102848" cy="27374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ts val="2900"/>
              </a:lnSpc>
              <a:spcBef>
                <a:spcPct val="20000"/>
              </a:spcBef>
              <a:buSzPct val="93000"/>
              <a:buFont typeface="Verdana" pitchFamily="34" charset="0"/>
              <a:buChar char="●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GB" dirty="0"/>
          </a:p>
          <a:p>
            <a:pPr lvl="1"/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AAA33A-FEAA-450A-8B9B-951D1FFAA1B6}"/>
              </a:ext>
            </a:extLst>
          </p:cNvPr>
          <p:cNvSpPr txBox="1"/>
          <p:nvPr/>
        </p:nvSpPr>
        <p:spPr>
          <a:xfrm>
            <a:off x="796800" y="1547174"/>
            <a:ext cx="107164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Is there an antagonistic interaction between the effect of temperature and forest on the shape of bat wings?</a:t>
            </a:r>
            <a:endParaRPr lang="en-GB" altLang="en-US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36C066-CCC5-447E-B998-68509772C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7" t="2134" r="63838" b="15507"/>
          <a:stretch/>
        </p:blipFill>
        <p:spPr>
          <a:xfrm rot="16200000">
            <a:off x="8126075" y="4402470"/>
            <a:ext cx="911370" cy="27637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050E5E-37E2-49FE-9684-D991008941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6787" y1="39431" x2="16787" y2="39431"/>
                        <a14:foregroundMark x1="17873" y1="40703" x2="17873" y2="40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148" y="1916472"/>
            <a:ext cx="3623915" cy="2706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33C662-6635-412E-8F37-A18C1F2ED6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996" y="2814565"/>
            <a:ext cx="2219529" cy="17647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F86BB30-D59A-4CE1-B7A0-7377D1FA1ADA}"/>
              </a:ext>
            </a:extLst>
          </p:cNvPr>
          <p:cNvSpPr txBox="1"/>
          <p:nvPr/>
        </p:nvSpPr>
        <p:spPr>
          <a:xfrm>
            <a:off x="4017588" y="2417056"/>
            <a:ext cx="3623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b="1" dirty="0"/>
              <a:t>Pipistrellus pygmaeus</a:t>
            </a:r>
            <a:endParaRPr lang="en-GB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34C4DF-D9F4-43CC-B2F2-1F096925CDC7}"/>
              </a:ext>
            </a:extLst>
          </p:cNvPr>
          <p:cNvSpPr txBox="1"/>
          <p:nvPr/>
        </p:nvSpPr>
        <p:spPr>
          <a:xfrm>
            <a:off x="1606240" y="5916526"/>
            <a:ext cx="2763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 err="1"/>
              <a:t>More</a:t>
            </a:r>
            <a:r>
              <a:rPr lang="sv-SE" dirty="0"/>
              <a:t> </a:t>
            </a:r>
            <a:r>
              <a:rPr lang="sv-SE" dirty="0" err="1"/>
              <a:t>pointed</a:t>
            </a:r>
            <a:r>
              <a:rPr lang="sv-SE" dirty="0"/>
              <a:t> </a:t>
            </a:r>
            <a:r>
              <a:rPr lang="sv-SE" dirty="0" err="1"/>
              <a:t>wing</a:t>
            </a:r>
            <a:r>
              <a:rPr lang="sv-SE" dirty="0"/>
              <a:t> tips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3249C5-E91F-4E3B-B47D-42C9F496913E}"/>
              </a:ext>
            </a:extLst>
          </p:cNvPr>
          <p:cNvSpPr txBox="1"/>
          <p:nvPr/>
        </p:nvSpPr>
        <p:spPr>
          <a:xfrm>
            <a:off x="1634845" y="4123755"/>
            <a:ext cx="2444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/>
              <a:t>Less </a:t>
            </a:r>
            <a:r>
              <a:rPr lang="sv-SE" dirty="0" err="1"/>
              <a:t>pointed</a:t>
            </a:r>
            <a:r>
              <a:rPr lang="sv-SE" dirty="0"/>
              <a:t> </a:t>
            </a:r>
            <a:r>
              <a:rPr lang="sv-SE" dirty="0" err="1"/>
              <a:t>wing</a:t>
            </a:r>
            <a:r>
              <a:rPr lang="sv-SE" dirty="0"/>
              <a:t> tips</a:t>
            </a:r>
            <a:endParaRPr lang="en-GB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2251BC8-DD73-4F6E-A00A-F16F6AA67270}"/>
              </a:ext>
            </a:extLst>
          </p:cNvPr>
          <p:cNvCxnSpPr/>
          <p:nvPr/>
        </p:nvCxnSpPr>
        <p:spPr>
          <a:xfrm>
            <a:off x="5106155" y="2922015"/>
            <a:ext cx="0" cy="1490678"/>
          </a:xfrm>
          <a:prstGeom prst="straightConnector1">
            <a:avLst/>
          </a:prstGeom>
          <a:ln>
            <a:solidFill>
              <a:schemeClr val="dk1">
                <a:alpha val="93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90D7E6E3-E7CC-42A7-8D1C-A000586216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6787" y1="39431" x2="16787" y2="39431"/>
                        <a14:foregroundMark x1="17873" y1="40703" x2="17873" y2="40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148" y="4614475"/>
            <a:ext cx="3698187" cy="151369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0791BBF-7C57-466A-8162-053EDC5DF9CA}"/>
              </a:ext>
            </a:extLst>
          </p:cNvPr>
          <p:cNvSpPr txBox="1"/>
          <p:nvPr/>
        </p:nvSpPr>
        <p:spPr>
          <a:xfrm>
            <a:off x="5316590" y="3294184"/>
            <a:ext cx="1048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/>
              <a:t>Tip</a:t>
            </a:r>
            <a:r>
              <a:rPr lang="sv-SE" dirty="0"/>
              <a:t> Index</a:t>
            </a:r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2F108D-EF9E-4B14-9CE5-848DDE838BB7}"/>
              </a:ext>
            </a:extLst>
          </p:cNvPr>
          <p:cNvSpPr txBox="1"/>
          <p:nvPr/>
        </p:nvSpPr>
        <p:spPr>
          <a:xfrm>
            <a:off x="7994588" y="6392381"/>
            <a:ext cx="2154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&gt; 14.5</a:t>
            </a: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°C</a:t>
            </a:r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6797575-5B3F-4B29-9CB8-C26FACAC6C76}"/>
              </a:ext>
            </a:extLst>
          </p:cNvPr>
          <p:cNvSpPr txBox="1"/>
          <p:nvPr/>
        </p:nvSpPr>
        <p:spPr>
          <a:xfrm>
            <a:off x="7636314" y="5024674"/>
            <a:ext cx="2136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 err="1"/>
              <a:t>Interaction</a:t>
            </a:r>
            <a:r>
              <a:rPr lang="sv-SE" dirty="0"/>
              <a:t>:</a:t>
            </a:r>
          </a:p>
          <a:p>
            <a:r>
              <a:rPr lang="sv-SE" dirty="0"/>
              <a:t>Forest*</a:t>
            </a:r>
            <a:r>
              <a:rPr lang="sv-SE" dirty="0" err="1"/>
              <a:t>Temperature</a:t>
            </a:r>
            <a:endParaRPr lang="en-GB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60200F0-4281-4A38-A8B3-B08E7AABB6B2}"/>
              </a:ext>
            </a:extLst>
          </p:cNvPr>
          <p:cNvCxnSpPr>
            <a:cxnSpLocks/>
          </p:cNvCxnSpPr>
          <p:nvPr/>
        </p:nvCxnSpPr>
        <p:spPr>
          <a:xfrm flipV="1">
            <a:off x="5106155" y="5247166"/>
            <a:ext cx="0" cy="1433067"/>
          </a:xfrm>
          <a:prstGeom prst="straightConnector1">
            <a:avLst/>
          </a:prstGeom>
          <a:ln>
            <a:solidFill>
              <a:schemeClr val="dk1">
                <a:alpha val="93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6A752F5-3C2E-4A35-8C52-0E7D3633946D}"/>
              </a:ext>
            </a:extLst>
          </p:cNvPr>
          <p:cNvSpPr txBox="1"/>
          <p:nvPr/>
        </p:nvSpPr>
        <p:spPr>
          <a:xfrm>
            <a:off x="5421670" y="5731860"/>
            <a:ext cx="1048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/>
              <a:t>Tip</a:t>
            </a:r>
            <a:r>
              <a:rPr lang="sv-SE" dirty="0"/>
              <a:t> Index</a:t>
            </a:r>
            <a:endParaRPr lang="en-GB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46C37EB-86BB-4222-9887-D0CAB40F50DB}"/>
              </a:ext>
            </a:extLst>
          </p:cNvPr>
          <p:cNvCxnSpPr>
            <a:cxnSpLocks/>
          </p:cNvCxnSpPr>
          <p:nvPr/>
        </p:nvCxnSpPr>
        <p:spPr>
          <a:xfrm flipV="1">
            <a:off x="0" y="4868520"/>
            <a:ext cx="12192000" cy="85706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71223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78732" y="1270800"/>
            <a:ext cx="5439494" cy="4316400"/>
          </a:xfrm>
        </p:spPr>
        <p:txBody>
          <a:bodyPr>
            <a:normAutofit/>
          </a:bodyPr>
          <a:lstStyle/>
          <a:p>
            <a:endParaRPr lang="en-GB" sz="18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/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AB30E93-834E-4CCF-A047-43FAC55AC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7D834BB-EC62-4D26-B355-6F4C94941945}"/>
              </a:ext>
            </a:extLst>
          </p:cNvPr>
          <p:cNvSpPr txBox="1">
            <a:spLocks/>
          </p:cNvSpPr>
          <p:nvPr/>
        </p:nvSpPr>
        <p:spPr>
          <a:xfrm>
            <a:off x="822059" y="1547174"/>
            <a:ext cx="11102848" cy="27374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ts val="2900"/>
              </a:lnSpc>
              <a:spcBef>
                <a:spcPct val="20000"/>
              </a:spcBef>
              <a:buSzPct val="93000"/>
              <a:buFont typeface="Verdana" pitchFamily="34" charset="0"/>
              <a:buChar char="●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GB" dirty="0"/>
          </a:p>
          <a:p>
            <a:pPr lvl="1"/>
            <a:endParaRPr lang="en-GB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2C14078-9E6B-4BE4-BC3F-151E0AB2B0AD}"/>
              </a:ext>
            </a:extLst>
          </p:cNvPr>
          <p:cNvSpPr txBox="1"/>
          <p:nvPr/>
        </p:nvSpPr>
        <p:spPr>
          <a:xfrm>
            <a:off x="980090" y="1841287"/>
            <a:ext cx="943566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Important to include </a:t>
            </a:r>
            <a:r>
              <a:rPr lang="en-GB" sz="2000" b="1" dirty="0">
                <a:latin typeface="Verdana" panose="020B0604030504040204" pitchFamily="34" charset="0"/>
                <a:ea typeface="Verdana" panose="020B0604030504040204" pitchFamily="34" charset="0"/>
              </a:rPr>
              <a:t>measured 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land-use and climate variables</a:t>
            </a:r>
          </a:p>
          <a:p>
            <a:endParaRPr lang="en-GB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And to explore </a:t>
            </a:r>
            <a:r>
              <a:rPr lang="en-GB" sz="2000" b="1" dirty="0">
                <a:latin typeface="Verdana" panose="020B0604030504040204" pitchFamily="34" charset="0"/>
                <a:ea typeface="Verdana" panose="020B0604030504040204" pitchFamily="34" charset="0"/>
              </a:rPr>
              <a:t>interactions</a:t>
            </a:r>
          </a:p>
          <a:p>
            <a:endParaRPr lang="en-GB" sz="20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Bat morphology varies due to spatial differences in land-use and climate variables.</a:t>
            </a:r>
          </a:p>
          <a:p>
            <a:endParaRPr lang="en-GB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sv-SE" sz="2000" dirty="0">
                <a:latin typeface="Verdana" panose="020B0604030504040204" pitchFamily="34" charset="0"/>
                <a:ea typeface="Verdana" panose="020B0604030504040204" pitchFamily="34" charset="0"/>
              </a:rPr>
              <a:t>All 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three</a:t>
            </a:r>
            <a:r>
              <a:rPr lang="sv-SE" sz="2000" dirty="0">
                <a:latin typeface="Verdana" panose="020B0604030504040204" pitchFamily="34" charset="0"/>
                <a:ea typeface="Verdana" panose="020B0604030504040204" pitchFamily="34" charset="0"/>
              </a:rPr>
              <a:t> species show 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ability</a:t>
            </a:r>
            <a:r>
              <a:rPr lang="sv-SE" sz="2000" dirty="0">
                <a:latin typeface="Verdana" panose="020B0604030504040204" pitchFamily="34" charset="0"/>
                <a:ea typeface="Verdana" panose="020B0604030504040204" pitchFamily="34" charset="0"/>
              </a:rPr>
              <a:t> to 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adapt</a:t>
            </a:r>
          </a:p>
          <a:p>
            <a:endParaRPr lang="en-GB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Mechanisms responsible:</a:t>
            </a:r>
          </a:p>
          <a:p>
            <a:pPr lvl="1"/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-Thermal regulation</a:t>
            </a:r>
          </a:p>
          <a:p>
            <a:pPr lvl="1"/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-Resource availability (habitat and prey)</a:t>
            </a:r>
          </a:p>
        </p:txBody>
      </p:sp>
    </p:spTree>
    <p:extLst>
      <p:ext uri="{BB962C8B-B14F-4D97-AF65-F5344CB8AC3E}">
        <p14:creationId xmlns:p14="http://schemas.microsoft.com/office/powerpoint/2010/main" val="7227016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78732" y="1270800"/>
            <a:ext cx="5439494" cy="4316400"/>
          </a:xfrm>
        </p:spPr>
        <p:txBody>
          <a:bodyPr>
            <a:normAutofit/>
          </a:bodyPr>
          <a:lstStyle/>
          <a:p>
            <a:endParaRPr lang="en-GB" sz="18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/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AB30E93-834E-4CCF-A047-43FAC55AC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Morphology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7D834BB-EC62-4D26-B355-6F4C94941945}"/>
              </a:ext>
            </a:extLst>
          </p:cNvPr>
          <p:cNvSpPr txBox="1">
            <a:spLocks/>
          </p:cNvSpPr>
          <p:nvPr/>
        </p:nvSpPr>
        <p:spPr>
          <a:xfrm>
            <a:off x="822059" y="1547174"/>
            <a:ext cx="11102848" cy="273746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ts val="2900"/>
              </a:lnSpc>
              <a:spcBef>
                <a:spcPct val="20000"/>
              </a:spcBef>
              <a:buSzPct val="93000"/>
              <a:buFont typeface="Verdana" pitchFamily="34" charset="0"/>
              <a:buChar char="●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Verdana" pitchFamily="34" charset="0"/>
              <a:buNone/>
            </a:pPr>
            <a:r>
              <a:rPr lang="en-GB" dirty="0"/>
              <a:t>Body size</a:t>
            </a:r>
          </a:p>
          <a:p>
            <a:pPr marL="457200" lvl="1" indent="0">
              <a:buFont typeface="Arial" pitchFamily="34" charset="0"/>
              <a:buNone/>
            </a:pPr>
            <a:r>
              <a:rPr lang="en-GB" dirty="0"/>
              <a:t>Size of the skull</a:t>
            </a:r>
          </a:p>
          <a:p>
            <a:pPr marL="457200" lvl="1" indent="0">
              <a:buFont typeface="Arial" pitchFamily="34" charset="0"/>
              <a:buNone/>
            </a:pPr>
            <a:r>
              <a:rPr lang="en-GB" dirty="0"/>
              <a:t>Size of jaw and teeth</a:t>
            </a:r>
          </a:p>
          <a:p>
            <a:pPr lvl="1"/>
            <a:endParaRPr lang="en-GB" dirty="0"/>
          </a:p>
          <a:p>
            <a:pPr marL="457200" lvl="1" indent="0">
              <a:buFont typeface="Arial" pitchFamily="34" charset="0"/>
              <a:buNone/>
            </a:pPr>
            <a:r>
              <a:rPr lang="en-GB" dirty="0"/>
              <a:t>Forearm length</a:t>
            </a:r>
          </a:p>
          <a:p>
            <a:pPr marL="457200" lvl="1" indent="0">
              <a:buFont typeface="Arial" pitchFamily="34" charset="0"/>
              <a:buNone/>
            </a:pPr>
            <a:r>
              <a:rPr lang="en-GB" dirty="0"/>
              <a:t>Wing area</a:t>
            </a:r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2A1510A-0F24-4E69-800B-C7C6B1EE6055}"/>
              </a:ext>
            </a:extLst>
          </p:cNvPr>
          <p:cNvGrpSpPr/>
          <p:nvPr/>
        </p:nvGrpSpPr>
        <p:grpSpPr>
          <a:xfrm>
            <a:off x="6096000" y="1547174"/>
            <a:ext cx="5257800" cy="2554692"/>
            <a:chOff x="6096000" y="1547174"/>
            <a:chExt cx="5257800" cy="255469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A2DF62D-076E-4F49-B5EB-9112ACDB59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7167" b="59467" l="45072" r="61148">
                          <a14:backgroundMark x1="50455" y1="55346" x2="50455" y2="55346"/>
                          <a14:backgroundMark x1="50455" y1="55568" x2="50455" y2="55568"/>
                          <a14:backgroundMark x1="50455" y1="55568" x2="50455" y2="55568"/>
                          <a14:backgroundMark x1="52070" y1="55734" x2="52070" y2="55734"/>
                        </a14:backgroundRemoval>
                      </a14:imgEffect>
                      <a14:imgEffect>
                        <a14:brightnessContrast bright="-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062" t="45630" r="36842" b="38996"/>
            <a:stretch/>
          </p:blipFill>
          <p:spPr>
            <a:xfrm>
              <a:off x="6365413" y="1547174"/>
              <a:ext cx="2029097" cy="111299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3E748FD-FDA9-4DEA-BDD6-93C2041D9B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7167" b="59467" l="45072" r="61148">
                          <a14:backgroundMark x1="50455" y1="55346" x2="50455" y2="55346"/>
                          <a14:backgroundMark x1="50455" y1="55568" x2="50455" y2="55568"/>
                          <a14:backgroundMark x1="50455" y1="55568" x2="50455" y2="55568"/>
                          <a14:backgroundMark x1="52070" y1="55734" x2="52070" y2="55734"/>
                        </a14:backgroundRemoval>
                      </a14:imgEffect>
                      <a14:imgEffect>
                        <a14:brightnessContrast bright="-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062" t="45630" r="36842" b="38996"/>
            <a:stretch/>
          </p:blipFill>
          <p:spPr>
            <a:xfrm>
              <a:off x="9369129" y="1715397"/>
              <a:ext cx="1383202" cy="75871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F5AF61A-FE31-46A7-9E13-052565A552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94" b="89885" l="3756" r="91538">
                          <a14:backgroundMark x1="39593" y1="71532" x2="39593" y2="71532"/>
                          <a14:backgroundMark x1="32760" y1="70260" x2="33303" y2="703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18" t="27018" r="6723" b="32742"/>
            <a:stretch/>
          </p:blipFill>
          <p:spPr>
            <a:xfrm>
              <a:off x="6096000" y="3156372"/>
              <a:ext cx="2798446" cy="94549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E6933C1-00D4-429E-996C-21BF790434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94" b="89885" l="3756" r="91538">
                          <a14:backgroundMark x1="39593" y1="71532" x2="39593" y2="71532"/>
                          <a14:backgroundMark x1="32760" y1="70260" x2="33303" y2="703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18" t="27018" r="6723" b="32742"/>
            <a:stretch/>
          </p:blipFill>
          <p:spPr>
            <a:xfrm>
              <a:off x="9347102" y="3332529"/>
              <a:ext cx="2006698" cy="677991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265F1B9-FD7B-4EC5-9898-530137DB2A21}"/>
              </a:ext>
            </a:extLst>
          </p:cNvPr>
          <p:cNvSpPr txBox="1"/>
          <p:nvPr/>
        </p:nvSpPr>
        <p:spPr>
          <a:xfrm>
            <a:off x="822059" y="4600280"/>
            <a:ext cx="11086708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Body shape</a:t>
            </a:r>
          </a:p>
          <a:p>
            <a:pPr marL="457200" lvl="1" indent="0">
              <a:buNone/>
            </a:pP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Wing shape</a:t>
            </a:r>
          </a:p>
          <a:p>
            <a:pPr marL="457200" lvl="1" indent="0">
              <a:buNone/>
            </a:pP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Wing tip shape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5CB8973-FF17-4DDD-803B-70EF5DAD79E6}"/>
              </a:ext>
            </a:extLst>
          </p:cNvPr>
          <p:cNvGrpSpPr/>
          <p:nvPr/>
        </p:nvGrpSpPr>
        <p:grpSpPr>
          <a:xfrm>
            <a:off x="6118226" y="4101866"/>
            <a:ext cx="6086856" cy="1799753"/>
            <a:chOff x="6290429" y="4491111"/>
            <a:chExt cx="6086856" cy="179975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A84B7E9-171E-41F6-95D7-2968B8DFCA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16787" y1="39431" x2="16787" y2="39431"/>
                          <a14:foregroundMark x1="17873" y1="40703" x2="17873" y2="407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0429" y="4491111"/>
              <a:ext cx="2409587" cy="1799753"/>
            </a:xfrm>
            <a:prstGeom prst="rect">
              <a:avLst/>
            </a:prstGeom>
          </p:spPr>
        </p:pic>
        <p:pic>
          <p:nvPicPr>
            <p:cNvPr id="17" name="Content Placeholder 4">
              <a:extLst>
                <a:ext uri="{FF2B5EF4-FFF2-40B4-BE49-F238E27FC236}">
                  <a16:creationId xmlns:a16="http://schemas.microsoft.com/office/drawing/2014/main" id="{0042AFC9-A8EB-4C05-A1BE-16FBC5E3AD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16787" y1="39431" x2="16787" y2="39431"/>
                          <a14:foregroundMark x1="17873" y1="40703" x2="17873" y2="407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4337" y="4622939"/>
              <a:ext cx="3452948" cy="15360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10738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78732" y="1270800"/>
            <a:ext cx="5439494" cy="4316400"/>
          </a:xfrm>
        </p:spPr>
        <p:txBody>
          <a:bodyPr>
            <a:normAutofit/>
          </a:bodyPr>
          <a:lstStyle/>
          <a:p>
            <a:endParaRPr lang="en-GB" sz="18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/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AB30E93-834E-4CCF-A047-43FAC55AC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Biogeographical Rules and Morphology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7D834BB-EC62-4D26-B355-6F4C94941945}"/>
              </a:ext>
            </a:extLst>
          </p:cNvPr>
          <p:cNvSpPr txBox="1">
            <a:spLocks/>
          </p:cNvSpPr>
          <p:nvPr/>
        </p:nvSpPr>
        <p:spPr>
          <a:xfrm>
            <a:off x="822059" y="1547174"/>
            <a:ext cx="11234823" cy="27374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ts val="2900"/>
              </a:lnSpc>
              <a:spcBef>
                <a:spcPct val="20000"/>
              </a:spcBef>
              <a:buSzPct val="93000"/>
              <a:buFont typeface="Verdana" pitchFamily="34" charset="0"/>
              <a:buChar char="●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GB" dirty="0"/>
          </a:p>
          <a:p>
            <a:pPr marL="0" indent="0">
              <a:buNone/>
            </a:pPr>
            <a:r>
              <a:rPr lang="en-GB" dirty="0"/>
              <a:t>Bergmann’s Rule (1848)</a:t>
            </a:r>
          </a:p>
          <a:p>
            <a:pPr lvl="1"/>
            <a:r>
              <a:rPr lang="en-GB" sz="2000" dirty="0"/>
              <a:t>Increasing </a:t>
            </a:r>
            <a:r>
              <a:rPr lang="en-GB" sz="2000" b="1" dirty="0"/>
              <a:t>body size </a:t>
            </a:r>
            <a:r>
              <a:rPr lang="en-GB" sz="2000" dirty="0"/>
              <a:t>with latitude and altitude</a:t>
            </a:r>
          </a:p>
          <a:p>
            <a:pPr lvl="1"/>
            <a:r>
              <a:rPr lang="en-GB" sz="2000" dirty="0"/>
              <a:t>Less heat loss when large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0512DDF-9977-443E-B8C2-0CA2D9929407}"/>
              </a:ext>
            </a:extLst>
          </p:cNvPr>
          <p:cNvGrpSpPr/>
          <p:nvPr/>
        </p:nvGrpSpPr>
        <p:grpSpPr>
          <a:xfrm>
            <a:off x="1394482" y="3593658"/>
            <a:ext cx="9447487" cy="2269916"/>
            <a:chOff x="1394482" y="3593658"/>
            <a:chExt cx="9447487" cy="2269916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4B4D1C5-60FD-4439-A3E9-A79A59BD7E08}"/>
                </a:ext>
              </a:extLst>
            </p:cNvPr>
            <p:cNvGrpSpPr/>
            <p:nvPr/>
          </p:nvGrpSpPr>
          <p:grpSpPr>
            <a:xfrm>
              <a:off x="1394482" y="3593658"/>
              <a:ext cx="9447487" cy="2269916"/>
              <a:chOff x="1517582" y="3902544"/>
              <a:chExt cx="9447487" cy="2269916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3EEBF9B4-DA26-4999-9B2E-1BD7130733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517582" y="3902544"/>
                <a:ext cx="3151553" cy="2269916"/>
              </a:xfrm>
              <a:prstGeom prst="rect">
                <a:avLst/>
              </a:prstGeom>
            </p:spPr>
          </p:pic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6537DFAD-DD14-4573-8290-CBCD4641A899}"/>
                  </a:ext>
                </a:extLst>
              </p:cNvPr>
              <p:cNvGrpSpPr/>
              <p:nvPr/>
            </p:nvGrpSpPr>
            <p:grpSpPr>
              <a:xfrm>
                <a:off x="6487168" y="4011206"/>
                <a:ext cx="4477901" cy="2052593"/>
                <a:chOff x="6440986" y="3274619"/>
                <a:chExt cx="4477901" cy="2052593"/>
              </a:xfrm>
            </p:grpSpPr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B9F20EE7-843B-44C0-8270-EC0314C72E3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40986" y="3274619"/>
                  <a:ext cx="4477901" cy="2052593"/>
                </a:xfrm>
                <a:prstGeom prst="rect">
                  <a:avLst/>
                </a:prstGeom>
              </p:spPr>
            </p:pic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BAB02391-CF2A-4DEF-9870-5702C24BB824}"/>
                    </a:ext>
                  </a:extLst>
                </p:cNvPr>
                <p:cNvSpPr txBox="1"/>
                <p:nvPr/>
              </p:nvSpPr>
              <p:spPr>
                <a:xfrm>
                  <a:off x="8872474" y="4829054"/>
                  <a:ext cx="209907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sv-SE" sz="1000" b="1" dirty="0"/>
                    <a:t>8</a:t>
                  </a:r>
                  <a:endParaRPr lang="en-GB" sz="1000" b="1" dirty="0"/>
                </a:p>
              </p:txBody>
            </p:sp>
          </p:grp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0B4D39D-9C0C-4DC8-B9D1-D95A33A1E1F9}"/>
                </a:ext>
              </a:extLst>
            </p:cNvPr>
            <p:cNvSpPr txBox="1"/>
            <p:nvPr/>
          </p:nvSpPr>
          <p:spPr>
            <a:xfrm>
              <a:off x="8941045" y="5502976"/>
              <a:ext cx="2168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solidFill>
                    <a:schemeClr val="accent5">
                      <a:lumMod val="10000"/>
                    </a:schemeClr>
                  </a:solidFill>
                </a:rPr>
                <a:t>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54270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78732" y="1270800"/>
            <a:ext cx="5439494" cy="4316400"/>
          </a:xfrm>
        </p:spPr>
        <p:txBody>
          <a:bodyPr>
            <a:normAutofit/>
          </a:bodyPr>
          <a:lstStyle/>
          <a:p>
            <a:endParaRPr lang="en-GB" sz="18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/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AB30E93-834E-4CCF-A047-43FAC55AC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Biogeographical Rules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7D834BB-EC62-4D26-B355-6F4C94941945}"/>
              </a:ext>
            </a:extLst>
          </p:cNvPr>
          <p:cNvSpPr txBox="1">
            <a:spLocks/>
          </p:cNvSpPr>
          <p:nvPr/>
        </p:nvSpPr>
        <p:spPr>
          <a:xfrm>
            <a:off x="822059" y="1547174"/>
            <a:ext cx="11102848" cy="27374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ts val="2900"/>
              </a:lnSpc>
              <a:spcBef>
                <a:spcPct val="20000"/>
              </a:spcBef>
              <a:buSzPct val="93000"/>
              <a:buFont typeface="Verdana" pitchFamily="34" charset="0"/>
              <a:buChar char="●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GB" dirty="0"/>
          </a:p>
          <a:p>
            <a:pPr lvl="1"/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89CB87-4382-43CA-8206-CC21F2C441A0}"/>
              </a:ext>
            </a:extLst>
          </p:cNvPr>
          <p:cNvSpPr txBox="1"/>
          <p:nvPr/>
        </p:nvSpPr>
        <p:spPr>
          <a:xfrm>
            <a:off x="1065345" y="1849167"/>
            <a:ext cx="60991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sv-SE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Bergmann’s</a:t>
            </a:r>
            <a:r>
              <a:rPr lang="sv-SE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sv-SE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Rule</a:t>
            </a:r>
            <a:r>
              <a:rPr lang="sv-SE" sz="2000" dirty="0">
                <a:latin typeface="Verdana" panose="020B0604030504040204" pitchFamily="34" charset="0"/>
                <a:ea typeface="Verdana" panose="020B0604030504040204" pitchFamily="34" charset="0"/>
              </a:rPr>
              <a:t> (1848)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04B71DD-858F-46D1-B3E6-5102FC9A6604}"/>
              </a:ext>
            </a:extLst>
          </p:cNvPr>
          <p:cNvGrpSpPr/>
          <p:nvPr/>
        </p:nvGrpSpPr>
        <p:grpSpPr>
          <a:xfrm>
            <a:off x="1710397" y="2799799"/>
            <a:ext cx="7846557" cy="3038150"/>
            <a:chOff x="1710397" y="2799799"/>
            <a:chExt cx="7846557" cy="303815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3141FD3-F5BE-47C1-B118-CED5432551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94" b="89885" l="3756" r="91538">
                          <a14:backgroundMark x1="39593" y1="71532" x2="39593" y2="71532"/>
                          <a14:backgroundMark x1="32760" y1="70260" x2="33303" y2="703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18" t="27018" r="6723" b="32742"/>
            <a:stretch/>
          </p:blipFill>
          <p:spPr>
            <a:xfrm>
              <a:off x="7550256" y="4169802"/>
              <a:ext cx="2006698" cy="67799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1F07E3A-D2DD-4634-99E5-0BB67C9315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87" t="2134" r="63838" b="15507"/>
            <a:stretch/>
          </p:blipFill>
          <p:spPr>
            <a:xfrm rot="16200000">
              <a:off x="5358876" y="1863068"/>
              <a:ext cx="677991" cy="727177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BC61DCE-854F-41FA-B1FD-DBE75BC774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7167" b="59467" l="45072" r="61148">
                          <a14:backgroundMark x1="50455" y1="55346" x2="50455" y2="55346"/>
                          <a14:backgroundMark x1="50455" y1="55568" x2="50455" y2="55568"/>
                          <a14:backgroundMark x1="50455" y1="55568" x2="50455" y2="55568"/>
                          <a14:backgroundMark x1="52070" y1="55734" x2="52070" y2="55734"/>
                        </a14:backgroundRemoval>
                      </a14:imgEffect>
                      <a14:imgEffect>
                        <a14:brightnessContrast bright="-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062" t="45630" r="36842" b="38996"/>
            <a:stretch/>
          </p:blipFill>
          <p:spPr>
            <a:xfrm>
              <a:off x="7862004" y="2841482"/>
              <a:ext cx="1383202" cy="75871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85A563B-8AF5-4E78-8EC7-8B68620D4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94" b="89885" l="3756" r="91538">
                          <a14:backgroundMark x1="39593" y1="71532" x2="39593" y2="71532"/>
                          <a14:backgroundMark x1="32760" y1="70260" x2="33303" y2="703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18" t="27018" r="6723" b="32742"/>
            <a:stretch/>
          </p:blipFill>
          <p:spPr>
            <a:xfrm>
              <a:off x="1710397" y="4036051"/>
              <a:ext cx="2798446" cy="94549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898DD4E-8F8F-450D-A998-57FF52B8E0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7167" b="59467" l="45072" r="61148">
                          <a14:backgroundMark x1="50455" y1="55346" x2="50455" y2="55346"/>
                          <a14:backgroundMark x1="50455" y1="55568" x2="50455" y2="55568"/>
                          <a14:backgroundMark x1="50455" y1="55568" x2="50455" y2="55568"/>
                          <a14:backgroundMark x1="52070" y1="55734" x2="52070" y2="55734"/>
                        </a14:backgroundRemoval>
                      </a14:imgEffect>
                      <a14:imgEffect>
                        <a14:brightnessContrast bright="-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062" t="45630" r="36842" b="38996"/>
            <a:stretch/>
          </p:blipFill>
          <p:spPr>
            <a:xfrm>
              <a:off x="2154414" y="2799799"/>
              <a:ext cx="2029097" cy="11129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600331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78732" y="1270800"/>
            <a:ext cx="5439494" cy="4316400"/>
          </a:xfrm>
        </p:spPr>
        <p:txBody>
          <a:bodyPr>
            <a:normAutofit/>
          </a:bodyPr>
          <a:lstStyle/>
          <a:p>
            <a:endParaRPr lang="en-GB" sz="18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sv-SE" dirty="0" err="1"/>
              <a:t>Allen’s</a:t>
            </a:r>
            <a:r>
              <a:rPr lang="sv-SE" dirty="0"/>
              <a:t> </a:t>
            </a:r>
            <a:r>
              <a:rPr lang="sv-SE" dirty="0" err="1"/>
              <a:t>Rule</a:t>
            </a:r>
            <a:r>
              <a:rPr lang="sv-SE" dirty="0"/>
              <a:t> (1877)</a:t>
            </a:r>
          </a:p>
          <a:p>
            <a:pPr lvl="1"/>
            <a:r>
              <a:rPr lang="sv-SE" sz="2000" dirty="0" err="1"/>
              <a:t>Larger</a:t>
            </a:r>
            <a:r>
              <a:rPr lang="sv-SE" sz="2000" dirty="0"/>
              <a:t> </a:t>
            </a:r>
            <a:r>
              <a:rPr lang="sv-SE" sz="2000" dirty="0" err="1"/>
              <a:t>appendages</a:t>
            </a:r>
            <a:r>
              <a:rPr lang="sv-SE" sz="2000" dirty="0"/>
              <a:t> in </a:t>
            </a:r>
            <a:r>
              <a:rPr lang="sv-SE" sz="2000" dirty="0" err="1"/>
              <a:t>warmer</a:t>
            </a:r>
            <a:r>
              <a:rPr lang="sv-SE" sz="2000" dirty="0"/>
              <a:t> </a:t>
            </a:r>
            <a:r>
              <a:rPr lang="sv-SE" sz="2000" dirty="0" err="1"/>
              <a:t>climates</a:t>
            </a:r>
            <a:r>
              <a:rPr lang="sv-SE" sz="2000" dirty="0"/>
              <a:t> </a:t>
            </a:r>
            <a:r>
              <a:rPr lang="sv-SE" sz="2000" dirty="0" err="1"/>
              <a:t>e.g</a:t>
            </a:r>
            <a:r>
              <a:rPr lang="sv-SE" sz="2000" dirty="0"/>
              <a:t>. </a:t>
            </a:r>
            <a:r>
              <a:rPr lang="sv-SE" sz="2000" dirty="0" err="1"/>
              <a:t>beaks</a:t>
            </a:r>
            <a:r>
              <a:rPr lang="sv-SE" sz="2000" dirty="0"/>
              <a:t>, </a:t>
            </a:r>
            <a:r>
              <a:rPr lang="sv-SE" sz="2000" dirty="0" err="1"/>
              <a:t>wings</a:t>
            </a:r>
            <a:r>
              <a:rPr lang="sv-SE" sz="2000" dirty="0"/>
              <a:t>, </a:t>
            </a:r>
            <a:r>
              <a:rPr lang="sv-SE" sz="2000" dirty="0" err="1"/>
              <a:t>tails</a:t>
            </a:r>
            <a:r>
              <a:rPr lang="sv-SE" sz="2000" dirty="0"/>
              <a:t>.</a:t>
            </a:r>
          </a:p>
          <a:p>
            <a:pPr lvl="1"/>
            <a:r>
              <a:rPr lang="sv-SE" sz="2000" dirty="0" err="1"/>
              <a:t>Large</a:t>
            </a:r>
            <a:r>
              <a:rPr lang="sv-SE" sz="2000" dirty="0"/>
              <a:t> </a:t>
            </a:r>
            <a:r>
              <a:rPr lang="sv-SE" sz="2000" dirty="0" err="1"/>
              <a:t>surface</a:t>
            </a:r>
            <a:r>
              <a:rPr lang="sv-SE" sz="2000" dirty="0"/>
              <a:t> area </a:t>
            </a:r>
            <a:r>
              <a:rPr lang="sv-SE" sz="2000" dirty="0" err="1"/>
              <a:t>allows</a:t>
            </a:r>
            <a:r>
              <a:rPr lang="sv-SE" sz="2000" dirty="0"/>
              <a:t> heat loss</a:t>
            </a:r>
          </a:p>
          <a:p>
            <a:pPr lvl="1"/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AB30E93-834E-4CCF-A047-43FAC55AC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Biogeographical Rules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7D834BB-EC62-4D26-B355-6F4C94941945}"/>
              </a:ext>
            </a:extLst>
          </p:cNvPr>
          <p:cNvSpPr txBox="1">
            <a:spLocks/>
          </p:cNvSpPr>
          <p:nvPr/>
        </p:nvSpPr>
        <p:spPr>
          <a:xfrm>
            <a:off x="822059" y="1547174"/>
            <a:ext cx="11102848" cy="27374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ts val="2900"/>
              </a:lnSpc>
              <a:spcBef>
                <a:spcPct val="20000"/>
              </a:spcBef>
              <a:buSzPct val="93000"/>
              <a:buFont typeface="Verdana" pitchFamily="34" charset="0"/>
              <a:buChar char="●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26C1DC-5851-414B-8DAA-3D1B8C3BD7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7" t="2134" r="63838" b="15507"/>
          <a:stretch/>
        </p:blipFill>
        <p:spPr>
          <a:xfrm rot="16200000">
            <a:off x="5303457" y="1860416"/>
            <a:ext cx="677991" cy="72717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0EA743-9EBD-45F5-A51C-63898BFE573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94" b="89885" l="3756" r="91538">
                        <a14:backgroundMark x1="39593" y1="71532" x2="39593" y2="71532"/>
                        <a14:backgroundMark x1="32760" y1="70260" x2="33303" y2="703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41" t="27019" r="6723" b="33614"/>
          <a:stretch/>
        </p:blipFill>
        <p:spPr>
          <a:xfrm>
            <a:off x="7993113" y="3861643"/>
            <a:ext cx="1196519" cy="9249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D1C96F-A60F-4863-A84D-32FD524715F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94" b="89885" l="3756" r="91538">
                        <a14:backgroundMark x1="39593" y1="71532" x2="39593" y2="71532"/>
                        <a14:backgroundMark x1="32760" y1="70260" x2="33303" y2="703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544" t="27018" r="6724" b="34572"/>
          <a:stretch/>
        </p:blipFill>
        <p:spPr>
          <a:xfrm>
            <a:off x="2772039" y="4000555"/>
            <a:ext cx="828590" cy="647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3284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78732" y="1270800"/>
            <a:ext cx="5439494" cy="4316400"/>
          </a:xfrm>
        </p:spPr>
        <p:txBody>
          <a:bodyPr>
            <a:normAutofit/>
          </a:bodyPr>
          <a:lstStyle/>
          <a:p>
            <a:endParaRPr lang="en-GB" sz="18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/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AB30E93-834E-4CCF-A047-43FAC55AC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Biogeographical Rules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7D834BB-EC62-4D26-B355-6F4C94941945}"/>
              </a:ext>
            </a:extLst>
          </p:cNvPr>
          <p:cNvSpPr txBox="1">
            <a:spLocks/>
          </p:cNvSpPr>
          <p:nvPr/>
        </p:nvSpPr>
        <p:spPr>
          <a:xfrm>
            <a:off x="822059" y="1547174"/>
            <a:ext cx="11102848" cy="27374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ts val="2900"/>
              </a:lnSpc>
              <a:spcBef>
                <a:spcPct val="20000"/>
              </a:spcBef>
              <a:buSzPct val="93000"/>
              <a:buFont typeface="Verdana" pitchFamily="34" charset="0"/>
              <a:buChar char="●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GB" dirty="0"/>
          </a:p>
          <a:p>
            <a:pPr marL="457200" lvl="1" indent="0">
              <a:buNone/>
            </a:pPr>
            <a:r>
              <a:rPr lang="sv-SE" dirty="0" err="1"/>
              <a:t>Resource</a:t>
            </a:r>
            <a:r>
              <a:rPr lang="sv-SE" dirty="0"/>
              <a:t> </a:t>
            </a:r>
            <a:r>
              <a:rPr lang="sv-SE" dirty="0" err="1"/>
              <a:t>Rule</a:t>
            </a:r>
            <a:endParaRPr lang="sv-SE" dirty="0"/>
          </a:p>
          <a:p>
            <a:pPr marL="457200" lvl="1" indent="0">
              <a:buNone/>
            </a:pPr>
            <a:endParaRPr lang="en-GB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2A9309F-DE60-4A23-804A-C98128C1C26F}"/>
              </a:ext>
            </a:extLst>
          </p:cNvPr>
          <p:cNvGrpSpPr/>
          <p:nvPr/>
        </p:nvGrpSpPr>
        <p:grpSpPr>
          <a:xfrm>
            <a:off x="2539395" y="2218045"/>
            <a:ext cx="7906399" cy="4133180"/>
            <a:chOff x="1756970" y="2487197"/>
            <a:chExt cx="7906399" cy="413318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C8CEE95-DB55-4AF2-9287-F38200BDD3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94" b="89885" l="3756" r="91538">
                          <a14:backgroundMark x1="39593" y1="71532" x2="39593" y2="71532"/>
                          <a14:backgroundMark x1="32760" y1="70260" x2="33303" y2="703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18" t="27018" r="6723" b="32742"/>
            <a:stretch/>
          </p:blipFill>
          <p:spPr>
            <a:xfrm>
              <a:off x="1756970" y="3601692"/>
              <a:ext cx="2798446" cy="94549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0B45D4E-4425-46ED-892F-AC77610F4D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94" b="89885" l="3756" r="91538">
                          <a14:backgroundMark x1="39593" y1="71532" x2="39593" y2="71532"/>
                          <a14:backgroundMark x1="32760" y1="70260" x2="33303" y2="703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18" t="27018" r="6723" b="32742"/>
            <a:stretch/>
          </p:blipFill>
          <p:spPr>
            <a:xfrm>
              <a:off x="7550256" y="3735443"/>
              <a:ext cx="2006698" cy="67799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A69C14A-33B4-4B18-8549-DAD30A36F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7167" b="59467" l="45072" r="61148">
                          <a14:backgroundMark x1="50455" y1="55346" x2="50455" y2="55346"/>
                          <a14:backgroundMark x1="50455" y1="55568" x2="50455" y2="55568"/>
                          <a14:backgroundMark x1="50455" y1="55568" x2="50455" y2="55568"/>
                          <a14:backgroundMark x1="52070" y1="55734" x2="52070" y2="55734"/>
                        </a14:backgroundRemoval>
                      </a14:imgEffect>
                      <a14:imgEffect>
                        <a14:brightnessContrast bright="-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062" t="45630" r="36842" b="38996"/>
            <a:stretch/>
          </p:blipFill>
          <p:spPr>
            <a:xfrm>
              <a:off x="2095071" y="2487197"/>
              <a:ext cx="2029097" cy="111299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73B0E05-6060-45AF-8E7E-64F1BF705E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7167" b="59467" l="45072" r="61148">
                          <a14:backgroundMark x1="50455" y1="55346" x2="50455" y2="55346"/>
                          <a14:backgroundMark x1="50455" y1="55568" x2="50455" y2="55568"/>
                          <a14:backgroundMark x1="50455" y1="55568" x2="50455" y2="55568"/>
                          <a14:backgroundMark x1="52070" y1="55734" x2="52070" y2="55734"/>
                        </a14:backgroundRemoval>
                      </a14:imgEffect>
                      <a14:imgEffect>
                        <a14:brightnessContrast bright="-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062" t="45630" r="36842" b="38996"/>
            <a:stretch/>
          </p:blipFill>
          <p:spPr>
            <a:xfrm>
              <a:off x="7862004" y="2658895"/>
              <a:ext cx="1383202" cy="75871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524E5DB-3FBC-4E1D-8785-189ABA0F2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9854" y="4855614"/>
              <a:ext cx="2219529" cy="176476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A4FF0E2-01FE-467D-A87A-084D99F00BF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3840" y="4889351"/>
              <a:ext cx="2219529" cy="16972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68726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78732" y="1270800"/>
            <a:ext cx="5439494" cy="4316400"/>
          </a:xfrm>
        </p:spPr>
        <p:txBody>
          <a:bodyPr>
            <a:normAutofit/>
          </a:bodyPr>
          <a:lstStyle/>
          <a:p>
            <a:endParaRPr lang="en-GB" sz="18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/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AB30E93-834E-4CCF-A047-43FAC55AC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Bat wing morphology- Habitat Adaptation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7D834BB-EC62-4D26-B355-6F4C94941945}"/>
              </a:ext>
            </a:extLst>
          </p:cNvPr>
          <p:cNvSpPr txBox="1">
            <a:spLocks/>
          </p:cNvSpPr>
          <p:nvPr/>
        </p:nvSpPr>
        <p:spPr>
          <a:xfrm>
            <a:off x="822059" y="1547174"/>
            <a:ext cx="11102848" cy="27374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ts val="2900"/>
              </a:lnSpc>
              <a:spcBef>
                <a:spcPct val="20000"/>
              </a:spcBef>
              <a:buSzPct val="93000"/>
              <a:buFont typeface="Verdana" pitchFamily="34" charset="0"/>
              <a:buChar char="●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GB" dirty="0"/>
          </a:p>
          <a:p>
            <a:pPr lvl="1"/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33E76D-3618-44CC-93D2-A711BE0C62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6787" y1="39431" x2="16787" y2="39431"/>
                        <a14:foregroundMark x1="17873" y1="40703" x2="17873" y2="40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099" y="617635"/>
            <a:ext cx="3943129" cy="2945176"/>
          </a:xfrm>
          <a:prstGeom prst="rect">
            <a:avLst/>
          </a:prstGeo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DE7FE352-5F79-4306-9FDA-E9AA5BB594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6787" y1="39431" x2="16787" y2="39431"/>
                        <a14:foregroundMark x1="17873" y1="40703" x2="17873" y2="40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846" y="786600"/>
            <a:ext cx="5860747" cy="26072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66B8FA-6E46-40AA-A2A6-710FA8A7148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91593" y="3209163"/>
            <a:ext cx="4188542" cy="2703692"/>
          </a:xfrm>
          <a:prstGeom prst="rect">
            <a:avLst/>
          </a:prstGeom>
        </p:spPr>
      </p:pic>
      <p:pic>
        <p:nvPicPr>
          <p:cNvPr id="10" name="Content Placeholder 8">
            <a:extLst>
              <a:ext uri="{FF2B5EF4-FFF2-40B4-BE49-F238E27FC236}">
                <a16:creationId xmlns:a16="http://schemas.microsoft.com/office/drawing/2014/main" id="{B7FBBC10-F0F6-48E8-BB23-1B475D39450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1253"/>
          <a:stretch/>
        </p:blipFill>
        <p:spPr>
          <a:xfrm rot="5400000">
            <a:off x="1780111" y="2645202"/>
            <a:ext cx="2703692" cy="383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78017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olinCentreforClimateResearch_PPT_Template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1646</TotalTime>
  <Words>1108</Words>
  <Application>Microsoft Office PowerPoint</Application>
  <PresentationFormat>Widescreen</PresentationFormat>
  <Paragraphs>257</Paragraphs>
  <Slides>32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Arial</vt:lpstr>
      <vt:lpstr>Caecilia Com 55 Roman</vt:lpstr>
      <vt:lpstr>Calibri</vt:lpstr>
      <vt:lpstr>Calibri Light</vt:lpstr>
      <vt:lpstr>TheSansB W4 SemiLight</vt:lpstr>
      <vt:lpstr>Times New Roman</vt:lpstr>
      <vt:lpstr>Verdana</vt:lpstr>
      <vt:lpstr>Custom Design</vt:lpstr>
      <vt:lpstr>BolinCentreforClimateResearch_PPT_Template</vt:lpstr>
      <vt:lpstr> </vt:lpstr>
      <vt:lpstr>Global drivers of bat populations</vt:lpstr>
      <vt:lpstr>Global drivers in the Swedish conext</vt:lpstr>
      <vt:lpstr>Morphology</vt:lpstr>
      <vt:lpstr>Biogeographical Rules and Morphology</vt:lpstr>
      <vt:lpstr>Biogeographical Rules</vt:lpstr>
      <vt:lpstr>Biogeographical Rules</vt:lpstr>
      <vt:lpstr>Biogeographical Rules</vt:lpstr>
      <vt:lpstr>Bat wing morphology- Habitat Adaptation</vt:lpstr>
      <vt:lpstr>Bat wing morphology- energy efficiency</vt:lpstr>
      <vt:lpstr>How can we study historic morphological change?</vt:lpstr>
      <vt:lpstr>Can rapid morphological changes occur?</vt:lpstr>
      <vt:lpstr>Can rapid morphological changes occur?</vt:lpstr>
      <vt:lpstr>Global driver data </vt:lpstr>
      <vt:lpstr>Research Question 1</vt:lpstr>
      <vt:lpstr>Research Question 2</vt:lpstr>
      <vt:lpstr>Research Question 3</vt:lpstr>
      <vt:lpstr>Research Question 4</vt:lpstr>
      <vt:lpstr>Museum Specimens (1839-2016)</vt:lpstr>
      <vt:lpstr>Morphology Measurements</vt:lpstr>
      <vt:lpstr>Land-use data</vt:lpstr>
      <vt:lpstr>Landscape change</vt:lpstr>
      <vt:lpstr>Climate Data</vt:lpstr>
      <vt:lpstr>Statistics</vt:lpstr>
      <vt:lpstr>Results</vt:lpstr>
      <vt:lpstr>But body size did vary….</vt:lpstr>
      <vt:lpstr>But body size did vary….</vt:lpstr>
      <vt:lpstr>Research question 2</vt:lpstr>
      <vt:lpstr>Research Question 3</vt:lpstr>
      <vt:lpstr>Research Question 4</vt:lpstr>
      <vt:lpstr>Research Question 4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Heather Wood</dc:creator>
  <cp:lastModifiedBy>Heather</cp:lastModifiedBy>
  <cp:revision>95</cp:revision>
  <dcterms:created xsi:type="dcterms:W3CDTF">2021-11-15T10:17:59Z</dcterms:created>
  <dcterms:modified xsi:type="dcterms:W3CDTF">2022-11-12T14:30:06Z</dcterms:modified>
</cp:coreProperties>
</file>